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mp4"/>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notesSlides/notesSlide4.xml" ContentType="application/vnd.openxmlformats-officedocument.presentationml.notesSlide+xml"/>
  <Override PartName="/ppt/tags/tag1.xml" ContentType="application/vnd.openxmlformats-officedocument.presentationml.tags+xml"/>
  <Override PartName="/ppt/slides/slide7.xml" ContentType="application/vnd.openxmlformats-officedocument.presentationml.slide+xml"/>
  <Override PartName="/ppt/notesSlides/notesSlide5.xml" ContentType="application/vnd.openxmlformats-officedocument.presentationml.notesSlide+xml"/>
  <Override PartName="/ppt/slides/slide8.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notesSlides/notesSlide8.xml" ContentType="application/vnd.openxmlformats-officedocument.presentationml.notesSlide+xml"/>
  <Override PartName="/ppt/slides/slide11.xml" ContentType="application/vnd.openxmlformats-officedocument.presentationml.slide+xml"/>
  <Override PartName="/ppt/notesSlides/notesSlide9.xml" ContentType="application/vnd.openxmlformats-officedocument.presentationml.notesSlide+xml"/>
  <Override PartName="/ppt/slides/slide12.xml" ContentType="application/vnd.openxmlformats-officedocument.presentationml.slide+xml"/>
  <Override PartName="/ppt/notesSlides/notesSlide10.xml" ContentType="application/vnd.openxmlformats-officedocument.presentationml.notesSlide+xml"/>
  <Override PartName="/ppt/slides/slide13.xml" ContentType="application/vnd.openxmlformats-officedocument.presentationml.slide+xml"/>
  <Override PartName="/ppt/notesSlides/notesSlide11.xml" ContentType="application/vnd.openxmlformats-officedocument.presentationml.notesSlide+xml"/>
  <Override PartName="/ppt/slides/slide14.xml" ContentType="application/vnd.openxmlformats-officedocument.presentationml.slide+xml"/>
  <Override PartName="/ppt/notesSlides/notesSlide12.xml" ContentType="application/vnd.openxmlformats-officedocument.presentationml.notesSlide+xml"/>
  <Override PartName="/ppt/slides/slide15.xml" ContentType="application/vnd.openxmlformats-officedocument.presentationml.slide+xml"/>
  <Override PartName="/ppt/notesSlides/notesSlide13.xml" ContentType="application/vnd.openxmlformats-officedocument.presentationml.notesSlide+xml"/>
  <Override PartName="/ppt/tags/tag2.xml" ContentType="application/vnd.openxmlformats-officedocument.presentationml.tags+xml"/>
  <Override PartName="/ppt/slides/slide16.xml" ContentType="application/vnd.openxmlformats-officedocument.presentationml.slide+xml"/>
  <Override PartName="/ppt/notesSlides/notesSlide14.xml" ContentType="application/vnd.openxmlformats-officedocument.presentationml.notesSlide+xml"/>
  <Override PartName="/ppt/slides/slide17.xml" ContentType="application/vnd.openxmlformats-officedocument.presentationml.slide+xml"/>
  <Override PartName="/ppt/notesSlides/notesSlide15.xml" ContentType="application/vnd.openxmlformats-officedocument.presentationml.notesSlide+xml"/>
  <Override PartName="/ppt/slides/slide18.xml" ContentType="application/vnd.openxmlformats-officedocument.presentationml.slide+xml"/>
  <Override PartName="/ppt/notesSlides/notesSlide16.xml" ContentType="application/vnd.openxmlformats-officedocument.presentationml.notesSlide+xml"/>
  <Override PartName="/ppt/slides/slide19.xml" ContentType="application/vnd.openxmlformats-officedocument.presentationml.slide+xml"/>
  <Override PartName="/ppt/notesSlides/notesSlide17.xml" ContentType="application/vnd.openxmlformats-officedocument.presentationml.notesSlide+xml"/>
  <Override PartName="/ppt/slides/slide20.xml" ContentType="application/vnd.openxmlformats-officedocument.presentationml.slide+xml"/>
  <Override PartName="/ppt/notesSlides/notesSlide18.xml" ContentType="application/vnd.openxmlformats-officedocument.presentationml.notesSlide+xml"/>
  <Override PartName="/ppt/slides/slide21.xml" ContentType="application/vnd.openxmlformats-officedocument.presentationml.slide+xml"/>
  <Override PartName="/ppt/notesSlides/notesSlide19.xml" ContentType="application/vnd.openxmlformats-officedocument.presentationml.notesSlide+xml"/>
  <Override PartName="/ppt/slides/slide22.xml" ContentType="application/vnd.openxmlformats-officedocument.presentationml.slide+xml"/>
  <Override PartName="/ppt/notesSlides/notesSlide20.xml" ContentType="application/vnd.openxmlformats-officedocument.presentationml.notesSlide+xml"/>
  <Override PartName="/ppt/slides/slide23.xml" ContentType="application/vnd.openxmlformats-officedocument.presentationml.slide+xml"/>
  <Override PartName="/ppt/notesSlides/notesSlide21.xml" ContentType="application/vnd.openxmlformats-officedocument.presentationml.notesSlide+xml"/>
  <Override PartName="/ppt/slides/slide24.xml" ContentType="application/vnd.openxmlformats-officedocument.presentationml.slide+xml"/>
  <Override PartName="/ppt/notesSlides/notesSlide22.xml" ContentType="application/vnd.openxmlformats-officedocument.presentationml.notesSlide+xml"/>
  <Override PartName="/ppt/slides/slide25.xml" ContentType="application/vnd.openxmlformats-officedocument.presentationml.slide+xml"/>
  <Override PartName="/ppt/notesSlides/notesSlide23.xml" ContentType="application/vnd.openxmlformats-officedocument.presentationml.notesSlide+xml"/>
  <Override PartName="/ppt/slides/slide26.xml" ContentType="application/vnd.openxmlformats-officedocument.presentationml.slide+xml"/>
  <Override PartName="/ppt/notesSlides/notesSlide24.xml" ContentType="application/vnd.openxmlformats-officedocument.presentationml.notesSlide+xml"/>
  <Override PartName="/ppt/slides/slide27.xml" ContentType="application/vnd.openxmlformats-officedocument.presentationml.slide+xml"/>
  <Override PartName="/ppt/notesSlides/notesSlide25.xml" ContentType="application/vnd.openxmlformats-officedocument.presentationml.notesSlide+xml"/>
  <Override PartName="/ppt/slides/slide28.xml" ContentType="application/vnd.openxmlformats-officedocument.presentationml.slide+xml"/>
  <Override PartName="/ppt/notesSlides/notesSlide26.xml" ContentType="application/vnd.openxmlformats-officedocument.presentationml.notesSlide+xml"/>
  <Override PartName="/ppt/slides/slide29.xml" ContentType="application/vnd.openxmlformats-officedocument.presentationml.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86" r:id="rId3"/>
    <p:sldId id="279" r:id="rId4"/>
    <p:sldId id="256" r:id="rId5"/>
    <p:sldId id="280" r:id="rId7"/>
    <p:sldId id="307" r:id="rId8"/>
    <p:sldId id="329" r:id="rId9"/>
    <p:sldId id="281" r:id="rId10"/>
    <p:sldId id="257" r:id="rId11"/>
    <p:sldId id="259" r:id="rId12"/>
    <p:sldId id="258" r:id="rId13"/>
    <p:sldId id="331" r:id="rId14"/>
    <p:sldId id="271" r:id="rId15"/>
    <p:sldId id="282" r:id="rId16"/>
    <p:sldId id="288" r:id="rId17"/>
    <p:sldId id="272" r:id="rId18"/>
    <p:sldId id="273" r:id="rId19"/>
    <p:sldId id="276" r:id="rId20"/>
    <p:sldId id="274" r:id="rId21"/>
    <p:sldId id="275" r:id="rId22"/>
    <p:sldId id="278" r:id="rId23"/>
    <p:sldId id="332" r:id="rId24"/>
    <p:sldId id="315" r:id="rId25"/>
    <p:sldId id="310" r:id="rId26"/>
    <p:sldId id="312" r:id="rId27"/>
    <p:sldId id="313" r:id="rId28"/>
    <p:sldId id="314" r:id="rId29"/>
    <p:sldId id="308" r:id="rId30"/>
    <p:sldId id="309" r:id="rId31"/>
    <p:sldId id="285" r:id="rId32"/>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D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8" Type="http://schemas.openxmlformats.org/officeDocument/2006/relationships/slide" Target="slides/slide15.xml"/><Relationship Id="rId13" Type="http://schemas.openxmlformats.org/officeDocument/2006/relationships/slide" Target="slides/slide10.xml"/><Relationship Id="rId34" Type="http://schemas.openxmlformats.org/officeDocument/2006/relationships/viewProps" Target="viewProps.xml"/><Relationship Id="rId21" Type="http://schemas.openxmlformats.org/officeDocument/2006/relationships/slide" Target="slides/slide18.xml"/><Relationship Id="rId7" Type="http://schemas.openxmlformats.org/officeDocument/2006/relationships/slide" Target="slides/slide4.xml"/><Relationship Id="rId33" Type="http://schemas.openxmlformats.org/officeDocument/2006/relationships/presProps" Target="presProps.xml"/><Relationship Id="rId25" Type="http://schemas.openxmlformats.org/officeDocument/2006/relationships/slide" Target="slides/slide22.xml"/><Relationship Id="rId17" Type="http://schemas.openxmlformats.org/officeDocument/2006/relationships/slide" Target="slides/slide14.xml"/><Relationship Id="rId12" Type="http://schemas.openxmlformats.org/officeDocument/2006/relationships/slide" Target="slides/slide9.xml"/><Relationship Id="rId38" Type="http://schemas.openxmlformats.org/officeDocument/2006/relationships/customXml" Target="../customXml/item2.xml"/><Relationship Id="rId29" Type="http://schemas.openxmlformats.org/officeDocument/2006/relationships/slide" Target="slides/slide26.xml"/><Relationship Id="rId20" Type="http://schemas.openxmlformats.org/officeDocument/2006/relationships/slide" Target="slides/slide17.xml"/><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notesMaster" Target="notesMasters/notesMaster1.xml"/><Relationship Id="rId32" Type="http://schemas.openxmlformats.org/officeDocument/2006/relationships/slide" Target="slides/slide29.xml"/><Relationship Id="rId24" Type="http://schemas.openxmlformats.org/officeDocument/2006/relationships/slide" Target="slides/slide21.xml"/><Relationship Id="rId11" Type="http://schemas.openxmlformats.org/officeDocument/2006/relationships/slide" Target="slides/slide8.xml"/><Relationship Id="rId1" Type="http://schemas.openxmlformats.org/officeDocument/2006/relationships/slideMaster" Target="slideMasters/slideMaster1.xml"/><Relationship Id="rId37" Type="http://schemas.openxmlformats.org/officeDocument/2006/relationships/customXml" Target="../customXml/item1.xml"/><Relationship Id="rId5" Type="http://schemas.openxmlformats.org/officeDocument/2006/relationships/slide" Target="slides/slide3.xml"/><Relationship Id="rId36" Type="http://schemas.openxmlformats.org/officeDocument/2006/relationships/tags" Target="tags/tag3.xml"/><Relationship Id="rId28" Type="http://schemas.openxmlformats.org/officeDocument/2006/relationships/slide" Target="slides/slide25.xml"/><Relationship Id="rId23" Type="http://schemas.openxmlformats.org/officeDocument/2006/relationships/slide" Target="slides/slide20.xml"/><Relationship Id="rId15" Type="http://schemas.openxmlformats.org/officeDocument/2006/relationships/slide" Target="slides/slide12.xml"/><Relationship Id="rId31" Type="http://schemas.openxmlformats.org/officeDocument/2006/relationships/slide" Target="slides/slide28.xml"/><Relationship Id="rId19" Type="http://schemas.openxmlformats.org/officeDocument/2006/relationships/slide" Target="slides/slide16.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slide" Target="slides/slide2.xml"/><Relationship Id="rId35" Type="http://schemas.openxmlformats.org/officeDocument/2006/relationships/tableStyles" Target="tableStyles.xml"/><Relationship Id="rId30" Type="http://schemas.openxmlformats.org/officeDocument/2006/relationships/slide" Target="slides/slide27.xml"/><Relationship Id="rId27" Type="http://schemas.openxmlformats.org/officeDocument/2006/relationships/slide" Target="slides/slide24.xml"/><Relationship Id="rId22" Type="http://schemas.openxmlformats.org/officeDocument/2006/relationships/slide" Target="slides/slide19.xml"/><Relationship Id="rId14" Type="http://schemas.openxmlformats.org/officeDocument/2006/relationships/slide" Target="slides/slide11.xml"/><Relationship Id="rId8" Type="http://schemas.openxmlformats.org/officeDocument/2006/relationships/slide" Target="slides/slide5.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D361-42A0-48F7-8FED-9FF0D05870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0F4A-05DD-46E0-B61A-5B7F71C85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49550" y="531813"/>
            <a:ext cx="4735513" cy="2663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390015" rtl="0" eaLnBrk="1" fontAlgn="base" latinLnBrk="0" hangingPunct="1">
              <a:lnSpc>
                <a:spcPct val="100000"/>
              </a:lnSpc>
              <a:spcBef>
                <a:spcPct val="0"/>
              </a:spcBef>
              <a:spcAft>
                <a:spcPct val="0"/>
              </a:spcAft>
              <a:buClrTx/>
              <a:buSzTx/>
              <a:buFontTx/>
              <a:buNone/>
              <a:defRPr/>
            </a:pPr>
            <a:fld id="{8A71A904-23A9-4CD8-8F2D-EFC7BCE641F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endParaRPr lang="zh-CN" alt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CF4B8DC8-3949-44A4-B366-E421916EAED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13A1FA-9E8B-4F1C-9158-F872AA1F1B3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4B8DC8-3949-44A4-B366-E421916EAEDF}" type="datetimeFigureOut">
              <a:rPr lang="zh-CN" altLang="en-US" smtClean="0"/>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613A1FA-9E8B-4F1C-9158-F872AA1F1B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tags" Target="../tags/tag1.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矩形 2"/>
          <p:cNvSpPr/>
          <p:nvPr/>
        </p:nvSpPr>
        <p:spPr>
          <a:xfrm>
            <a:off x="3023949" y="1742652"/>
            <a:ext cx="6198870" cy="862330"/>
          </a:xfrm>
          <a:prstGeom prst="rect">
            <a:avLst/>
          </a:prstGeom>
        </p:spPr>
        <p:txBody>
          <a:bodyPr wrap="none">
            <a:spAutoFit/>
          </a:bodyPr>
          <a:lstStyle/>
          <a:p>
            <a:pPr lvl="0">
              <a:lnSpc>
                <a:spcPct val="114000"/>
              </a:lnSpc>
            </a:pPr>
            <a:r>
              <a:rPr lang="zh-CN" altLang="en-US" sz="4400" b="1" spc="200" dirty="0" smtClean="0">
                <a:solidFill>
                  <a:srgbClr val="0047B0"/>
                </a:solidFill>
                <a:latin typeface="微软雅黑" panose="020B0503020204020204" pitchFamily="34" charset="-122"/>
                <a:ea typeface="微软雅黑" panose="020B0503020204020204" pitchFamily="34" charset="-122"/>
              </a:rPr>
              <a:t>建</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区</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域</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能</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源</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示</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范</a:t>
            </a:r>
            <a:r>
              <a:rPr lang="en-US" altLang="zh-CN" sz="4400" b="1" spc="200" dirty="0" smtClean="0">
                <a:solidFill>
                  <a:srgbClr val="0047B0"/>
                </a:solidFill>
                <a:latin typeface="微软雅黑" panose="020B0503020204020204" pitchFamily="34" charset="-122"/>
                <a:ea typeface="微软雅黑" panose="020B0503020204020204" pitchFamily="34" charset="-122"/>
              </a:rPr>
              <a:t> </a:t>
            </a:r>
            <a:r>
              <a:rPr lang="zh-CN" altLang="en-US" sz="4400" b="1" spc="200" dirty="0" smtClean="0">
                <a:solidFill>
                  <a:srgbClr val="0047B0"/>
                </a:solidFill>
                <a:latin typeface="微软雅黑" panose="020B0503020204020204" pitchFamily="34" charset="-122"/>
                <a:ea typeface="微软雅黑" panose="020B0503020204020204" pitchFamily="34" charset="-122"/>
              </a:rPr>
              <a:t>区</a:t>
            </a:r>
            <a:endParaRPr lang="zh-CN" altLang="en-US" sz="4400" b="1" spc="200" dirty="0">
              <a:solidFill>
                <a:srgbClr val="0047B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023870" y="2604770"/>
            <a:ext cx="6096000" cy="768350"/>
          </a:xfrm>
          <a:prstGeom prst="rect">
            <a:avLst/>
          </a:prstGeom>
          <a:noFill/>
        </p:spPr>
        <p:txBody>
          <a:bodyPr wrap="square" rtlCol="0" anchor="t">
            <a:spAutoFit/>
          </a:bodyPr>
          <a:p>
            <a:r>
              <a:rPr lang="zh-CN" altLang="en-US" sz="4400" b="1" spc="200" dirty="0" smtClean="0">
                <a:solidFill>
                  <a:srgbClr val="0047B0"/>
                </a:solidFill>
                <a:latin typeface="微软雅黑" panose="020B0503020204020204" pitchFamily="34" charset="-122"/>
                <a:ea typeface="微软雅黑" panose="020B0503020204020204" pitchFamily="34" charset="-122"/>
                <a:sym typeface="+mn-ea"/>
              </a:rPr>
              <a:t>实现区域</a:t>
            </a:r>
            <a:r>
              <a:rPr lang="en-US" altLang="zh-CN" sz="4400" b="1" spc="200" dirty="0" smtClean="0">
                <a:solidFill>
                  <a:srgbClr val="0047B0"/>
                </a:solidFill>
                <a:latin typeface="微软雅黑" panose="020B0503020204020204" pitchFamily="34" charset="-122"/>
                <a:ea typeface="微软雅黑" panose="020B0503020204020204" pitchFamily="34" charset="-122"/>
                <a:sym typeface="+mn-ea"/>
              </a:rPr>
              <a:t>“</a:t>
            </a:r>
            <a:r>
              <a:rPr lang="zh-CN" altLang="en-US" sz="4400" b="1" spc="200" dirty="0" smtClean="0">
                <a:solidFill>
                  <a:srgbClr val="0047B0"/>
                </a:solidFill>
                <a:latin typeface="微软雅黑" panose="020B0503020204020204" pitchFamily="34" charset="-122"/>
                <a:ea typeface="微软雅黑" panose="020B0503020204020204" pitchFamily="34" charset="-122"/>
                <a:sym typeface="+mn-ea"/>
              </a:rPr>
              <a:t>双碳</a:t>
            </a:r>
            <a:r>
              <a:rPr lang="en-US" altLang="zh-CN" sz="4400" b="1" spc="200" dirty="0" smtClean="0">
                <a:solidFill>
                  <a:srgbClr val="0047B0"/>
                </a:solidFill>
                <a:latin typeface="微软雅黑" panose="020B0503020204020204" pitchFamily="34" charset="-122"/>
                <a:ea typeface="微软雅黑" panose="020B0503020204020204" pitchFamily="34" charset="-122"/>
                <a:sym typeface="+mn-ea"/>
              </a:rPr>
              <a:t>”</a:t>
            </a:r>
            <a:r>
              <a:rPr lang="zh-CN" altLang="en-US" sz="4400" b="1" spc="200" dirty="0" smtClean="0">
                <a:solidFill>
                  <a:srgbClr val="0047B0"/>
                </a:solidFill>
                <a:latin typeface="微软雅黑" panose="020B0503020204020204" pitchFamily="34" charset="-122"/>
                <a:ea typeface="微软雅黑" panose="020B0503020204020204" pitchFamily="34" charset="-122"/>
                <a:sym typeface="+mn-ea"/>
              </a:rPr>
              <a:t>目标</a:t>
            </a:r>
            <a:endParaRPr lang="zh-CN" altLang="en-US" sz="4400" b="1" spc="200" dirty="0" smtClean="0">
              <a:solidFill>
                <a:srgbClr val="0047B0"/>
              </a:solidFill>
              <a:latin typeface="微软雅黑" panose="020B0503020204020204" pitchFamily="34" charset="-122"/>
              <a:ea typeface="微软雅黑" panose="020B0503020204020204" pitchFamily="34" charset="-122"/>
              <a:sym typeface="+mn-ea"/>
            </a:endParaRPr>
          </a:p>
        </p:txBody>
      </p:sp>
      <p:pic>
        <p:nvPicPr>
          <p:cNvPr id="10" name="图片 9" descr="logo"/>
          <p:cNvPicPr>
            <a:picLocks noChangeAspect="1"/>
          </p:cNvPicPr>
          <p:nvPr/>
        </p:nvPicPr>
        <p:blipFill>
          <a:blip r:embed="rId1"/>
          <a:srcRect l="21291" t="10195"/>
          <a:stretch>
            <a:fillRect/>
          </a:stretch>
        </p:blipFill>
        <p:spPr>
          <a:xfrm>
            <a:off x="395605" y="388620"/>
            <a:ext cx="2277110" cy="615315"/>
          </a:xfrm>
          <a:prstGeom prst="rect">
            <a:avLst/>
          </a:prstGeom>
        </p:spPr>
      </p:pic>
      <p:sp>
        <p:nvSpPr>
          <p:cNvPr id="4" name="文本框 3"/>
          <p:cNvSpPr txBox="1"/>
          <p:nvPr/>
        </p:nvSpPr>
        <p:spPr>
          <a:xfrm>
            <a:off x="5198110" y="5279390"/>
            <a:ext cx="2902585" cy="460375"/>
          </a:xfrm>
          <a:prstGeom prst="rect">
            <a:avLst/>
          </a:prstGeom>
          <a:noFill/>
        </p:spPr>
        <p:txBody>
          <a:bodyPr wrap="square" rtlCol="0" anchor="t">
            <a:spAutoFit/>
          </a:bodyPr>
          <a:p>
            <a:r>
              <a:rPr lang="en-US" sz="2400" b="1" spc="200" dirty="0" smtClean="0">
                <a:solidFill>
                  <a:srgbClr val="0047B0"/>
                </a:solidFill>
                <a:latin typeface="微软雅黑" panose="020B0503020204020204" pitchFamily="34" charset="-122"/>
                <a:ea typeface="微软雅黑" panose="020B0503020204020204" pitchFamily="34" charset="-122"/>
                <a:sym typeface="+mn-ea"/>
              </a:rPr>
              <a:t>2022</a:t>
            </a:r>
            <a:r>
              <a:rPr lang="zh-CN" altLang="en-US" sz="2400" b="1" spc="200" dirty="0" smtClean="0">
                <a:solidFill>
                  <a:srgbClr val="0047B0"/>
                </a:solidFill>
                <a:latin typeface="微软雅黑" panose="020B0503020204020204" pitchFamily="34" charset="-122"/>
                <a:ea typeface="微软雅黑" panose="020B0503020204020204" pitchFamily="34" charset="-122"/>
                <a:sym typeface="+mn-ea"/>
              </a:rPr>
              <a:t>年</a:t>
            </a:r>
            <a:r>
              <a:rPr lang="en-US" altLang="zh-CN" sz="2400" b="1" spc="200" dirty="0" smtClean="0">
                <a:solidFill>
                  <a:srgbClr val="0047B0"/>
                </a:solidFill>
                <a:latin typeface="微软雅黑" panose="020B0503020204020204" pitchFamily="34" charset="-122"/>
                <a:ea typeface="微软雅黑" panose="020B0503020204020204" pitchFamily="34" charset="-122"/>
                <a:sym typeface="+mn-ea"/>
              </a:rPr>
              <a:t>10</a:t>
            </a:r>
            <a:r>
              <a:rPr lang="zh-CN" altLang="en-US" sz="2400" b="1" spc="200" dirty="0" smtClean="0">
                <a:solidFill>
                  <a:srgbClr val="0047B0"/>
                </a:solidFill>
                <a:latin typeface="微软雅黑" panose="020B0503020204020204" pitchFamily="34" charset="-122"/>
                <a:ea typeface="微软雅黑" panose="020B0503020204020204" pitchFamily="34" charset="-122"/>
                <a:sym typeface="+mn-ea"/>
              </a:rPr>
              <a:t>月</a:t>
            </a:r>
            <a:r>
              <a:rPr lang="en-US" altLang="zh-CN" sz="2400" b="1" spc="200" dirty="0" smtClean="0">
                <a:solidFill>
                  <a:srgbClr val="0047B0"/>
                </a:solidFill>
                <a:latin typeface="微软雅黑" panose="020B0503020204020204" pitchFamily="34" charset="-122"/>
                <a:ea typeface="微软雅黑" panose="020B0503020204020204" pitchFamily="34" charset="-122"/>
                <a:sym typeface="+mn-ea"/>
              </a:rPr>
              <a:t>25</a:t>
            </a:r>
            <a:r>
              <a:rPr lang="zh-CN" altLang="en-US" sz="2400" b="1" spc="200" dirty="0" smtClean="0">
                <a:solidFill>
                  <a:srgbClr val="0047B0"/>
                </a:solidFill>
                <a:latin typeface="微软雅黑" panose="020B0503020204020204" pitchFamily="34" charset="-122"/>
                <a:ea typeface="微软雅黑" panose="020B0503020204020204" pitchFamily="34" charset="-122"/>
                <a:sym typeface="+mn-ea"/>
              </a:rPr>
              <a:t>日</a:t>
            </a:r>
            <a:endParaRPr lang="zh-CN" altLang="en-US" sz="2400" b="1" spc="200" dirty="0" smtClean="0">
              <a:solidFill>
                <a:srgbClr val="0047B0"/>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3023870" y="4434840"/>
            <a:ext cx="6517640" cy="460375"/>
          </a:xfrm>
          <a:prstGeom prst="rect">
            <a:avLst/>
          </a:prstGeom>
          <a:noFill/>
        </p:spPr>
        <p:txBody>
          <a:bodyPr wrap="square" rtlCol="0" anchor="t">
            <a:spAutoFit/>
          </a:bodyPr>
          <a:p>
            <a:r>
              <a:rPr lang="zh-CN" altLang="en-US" sz="2400" b="1" spc="200" dirty="0" smtClean="0">
                <a:solidFill>
                  <a:srgbClr val="0047B0"/>
                </a:solidFill>
                <a:latin typeface="微软雅黑" panose="020B0503020204020204" pitchFamily="34" charset="-122"/>
                <a:ea typeface="微软雅黑" panose="020B0503020204020204" pitchFamily="34" charset="-122"/>
                <a:sym typeface="+mn-ea"/>
              </a:rPr>
              <a:t>西安浐灞生态区发展和改革局</a:t>
            </a:r>
            <a:r>
              <a:rPr lang="en-US" altLang="zh-CN" sz="2400" b="1" spc="200" dirty="0" smtClean="0">
                <a:solidFill>
                  <a:srgbClr val="0047B0"/>
                </a:solidFill>
                <a:latin typeface="微软雅黑" panose="020B0503020204020204" pitchFamily="34" charset="-122"/>
                <a:ea typeface="微软雅黑" panose="020B0503020204020204" pitchFamily="34" charset="-122"/>
                <a:sym typeface="+mn-ea"/>
              </a:rPr>
              <a:t>       </a:t>
            </a:r>
            <a:r>
              <a:rPr lang="zh-CN" altLang="en-US" sz="2400" b="1" spc="200" dirty="0" smtClean="0">
                <a:solidFill>
                  <a:srgbClr val="0047B0"/>
                </a:solidFill>
                <a:latin typeface="微软雅黑" panose="020B0503020204020204" pitchFamily="34" charset="-122"/>
                <a:ea typeface="微软雅黑" panose="020B0503020204020204" pitchFamily="34" charset="-122"/>
                <a:sym typeface="+mn-ea"/>
              </a:rPr>
              <a:t>赵雪松</a:t>
            </a:r>
            <a:endParaRPr lang="zh-CN" altLang="en-US" sz="2400" b="1" spc="200" dirty="0" smtClean="0">
              <a:solidFill>
                <a:srgbClr val="0047B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635" y="806450"/>
            <a:ext cx="12190730" cy="583565"/>
          </a:xfrm>
          <a:prstGeom prst="rect">
            <a:avLst/>
          </a:prstGeom>
          <a:noFill/>
          <a:ln w="9525">
            <a:noFill/>
          </a:ln>
        </p:spPr>
        <p:txBody>
          <a:bodyPr wrap="square" anchor="t">
            <a:spAutoFit/>
          </a:bodyPr>
          <a:lstStyle/>
          <a:p>
            <a:pPr algn="ctr" fontAlgn="base">
              <a:spcBef>
                <a:spcPct val="0"/>
              </a:spcBef>
              <a:spcAft>
                <a:spcPct val="0"/>
              </a:spcAft>
            </a:pPr>
            <a:r>
              <a:rPr lang="en-US" altLang="zh-CN" sz="3200" dirty="0" smtClean="0">
                <a:solidFill>
                  <a:schemeClr val="accent2">
                    <a:lumMod val="75000"/>
                  </a:schemeClr>
                </a:solidFill>
                <a:latin typeface="黑体" panose="02010609060101010101" charset="-122"/>
                <a:ea typeface="黑体" panose="02010609060101010101" charset="-122"/>
              </a:rPr>
              <a:t>3</a:t>
            </a:r>
            <a:r>
              <a:rPr lang="zh-CN" altLang="en-US" sz="3200" dirty="0" smtClean="0">
                <a:solidFill>
                  <a:schemeClr val="accent2">
                    <a:lumMod val="75000"/>
                  </a:schemeClr>
                </a:solidFill>
                <a:latin typeface="黑体" panose="02010609060101010101" charset="-122"/>
                <a:ea typeface="黑体" panose="02010609060101010101" charset="-122"/>
              </a:rPr>
              <a:t>.建设区域能源示范区</a:t>
            </a:r>
            <a:endParaRPr lang="zh-CN" altLang="en-US" sz="3200" dirty="0">
              <a:solidFill>
                <a:schemeClr val="accent2">
                  <a:lumMod val="75000"/>
                </a:schemeClr>
              </a:solidFill>
              <a:latin typeface="黑体" panose="02010609060101010101" charset="-122"/>
              <a:ea typeface="黑体" panose="02010609060101010101" charset="-122"/>
            </a:endParaRPr>
          </a:p>
        </p:txBody>
      </p:sp>
      <p:sp>
        <p:nvSpPr>
          <p:cNvPr id="3" name="矩形 2"/>
          <p:cNvSpPr/>
          <p:nvPr/>
        </p:nvSpPr>
        <p:spPr>
          <a:xfrm>
            <a:off x="993140" y="1972945"/>
            <a:ext cx="4556125" cy="4030980"/>
          </a:xfrm>
          <a:prstGeom prst="rect">
            <a:avLst/>
          </a:prstGeom>
        </p:spPr>
        <p:txBody>
          <a:bodyPr wrap="square">
            <a:spAutoFit/>
          </a:bodyPr>
          <a:lstStyle/>
          <a:p>
            <a:pPr algn="just" fontAlgn="base">
              <a:spcBef>
                <a:spcPct val="0"/>
              </a:spcBef>
              <a:spcAft>
                <a:spcPct val="0"/>
              </a:spcAft>
            </a:pPr>
            <a:r>
              <a:rPr lang="en-US" altLang="zh-CN" sz="3200" dirty="0">
                <a:latin typeface="宋体" panose="02010600030101010101" pitchFamily="2" charset="-122"/>
                <a:ea typeface="宋体" panose="02010600030101010101" pitchFamily="2" charset="-122"/>
                <a:cs typeface="黑体" panose="02010609060101010101" charset="-122"/>
              </a:rPr>
              <a:t>    2019</a:t>
            </a:r>
            <a:r>
              <a:rPr lang="zh-CN" altLang="en-US" sz="3200" dirty="0">
                <a:latin typeface="宋体" panose="02010600030101010101" pitchFamily="2" charset="-122"/>
                <a:ea typeface="宋体" panose="02010600030101010101" pitchFamily="2" charset="-122"/>
                <a:cs typeface="黑体" panose="02010609060101010101" charset="-122"/>
              </a:rPr>
              <a:t>年，西安浐灞生态区被联合环境规划署和国家发改委确定建设亚洲区首个区域能源示范区。</a:t>
            </a:r>
            <a:r>
              <a:rPr lang="en-US" altLang="zh-CN" sz="3200" dirty="0">
                <a:latin typeface="宋体" panose="02010600030101010101" pitchFamily="2" charset="-122"/>
                <a:ea typeface="宋体" panose="02010600030101010101" pitchFamily="2" charset="-122"/>
                <a:cs typeface="黑体" panose="02010609060101010101" charset="-122"/>
              </a:rPr>
              <a:t>2021</a:t>
            </a:r>
            <a:r>
              <a:rPr lang="zh-CN" altLang="en-US" sz="3200" dirty="0">
                <a:latin typeface="宋体" panose="02010600030101010101" pitchFamily="2" charset="-122"/>
                <a:ea typeface="宋体" panose="02010600030101010101" pitchFamily="2" charset="-122"/>
                <a:cs typeface="黑体" panose="02010609060101010101" charset="-122"/>
              </a:rPr>
              <a:t>年，联合国环境署西安浐灞区域能源示范区经过终期评估并正式授牌</a:t>
            </a:r>
            <a:r>
              <a:rPr lang="zh-CN" altLang="en-US" sz="3200" dirty="0" smtClean="0">
                <a:latin typeface="宋体" panose="02010600030101010101" pitchFamily="2" charset="-122"/>
                <a:ea typeface="宋体" panose="02010600030101010101" pitchFamily="2" charset="-122"/>
                <a:cs typeface="黑体" panose="02010609060101010101" charset="-122"/>
              </a:rPr>
              <a:t>。</a:t>
            </a:r>
            <a:endParaRPr lang="zh-CN" altLang="en-US" sz="3200" dirty="0">
              <a:latin typeface="宋体" panose="02010600030101010101" pitchFamily="2" charset="-122"/>
              <a:ea typeface="宋体" panose="02010600030101010101" pitchFamily="2" charset="-122"/>
              <a:cs typeface="黑体" panose="02010609060101010101" charset="-122"/>
            </a:endParaRPr>
          </a:p>
        </p:txBody>
      </p:sp>
      <p:sp>
        <p:nvSpPr>
          <p:cNvPr id="7" name="矩形 6"/>
          <p:cNvSpPr/>
          <p:nvPr/>
        </p:nvSpPr>
        <p:spPr>
          <a:xfrm>
            <a:off x="4764546" y="3244334"/>
            <a:ext cx="184731" cy="369332"/>
          </a:xfrm>
          <a:prstGeom prst="rect">
            <a:avLst/>
          </a:prstGeom>
        </p:spPr>
        <p:txBody>
          <a:bodyPr wrap="none">
            <a:spAutoFit/>
          </a:bodyPr>
          <a:lstStyle/>
          <a:p>
            <a:endParaRPr lang="zh-CN" altLang="en-US"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135" y="2221475"/>
            <a:ext cx="4141159" cy="2784381"/>
          </a:xfrm>
          <a:prstGeom prst="rect">
            <a:avLst/>
          </a:prstGeom>
        </p:spPr>
      </p:pic>
      <p:pic>
        <p:nvPicPr>
          <p:cNvPr id="4" name="图片 3" descr="logo"/>
          <p:cNvPicPr>
            <a:picLocks noChangeAspect="1"/>
          </p:cNvPicPr>
          <p:nvPr/>
        </p:nvPicPr>
        <p:blipFill>
          <a:blip r:embed="rId3"/>
          <a:srcRect l="21291" t="10195"/>
          <a:stretch>
            <a:fillRect/>
          </a:stretch>
        </p:blipFill>
        <p:spPr>
          <a:xfrm>
            <a:off x="133350" y="19113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621030" y="1746250"/>
            <a:ext cx="9046845" cy="4399915"/>
          </a:xfrm>
          <a:prstGeom prst="rect">
            <a:avLst/>
          </a:prstGeom>
        </p:spPr>
        <p:txBody>
          <a:bodyPr wrap="square">
            <a:spAutoFit/>
          </a:bodyPr>
          <a:lstStyle/>
          <a:p>
            <a:pPr algn="just">
              <a:defRPr/>
            </a:pPr>
            <a:r>
              <a:rPr lang="zh-CN" altLang="en-US" sz="2400" dirty="0" smtClean="0">
                <a:latin typeface="黑体" panose="02010609060101010101" charset="-122"/>
                <a:ea typeface="黑体" panose="02010609060101010101" charset="-122"/>
                <a:cs typeface="黑体" panose="02010609060101010101" charset="-122"/>
              </a:rPr>
              <a:t>    </a:t>
            </a:r>
            <a:r>
              <a:rPr lang="zh-CN" altLang="en-US"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在绿色高质量发展新阶段，</a:t>
            </a:r>
            <a:r>
              <a:rPr lang="zh-CN" altLang="en-US"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sym typeface="+mn-ea"/>
              </a:rPr>
              <a:t>我国生态文明建设从</a:t>
            </a:r>
            <a:r>
              <a:rPr lang="en-US" altLang="zh-CN"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sym typeface="+mn-ea"/>
              </a:rPr>
              <a:t>1.0</a:t>
            </a:r>
            <a:r>
              <a:rPr lang="zh-CN" altLang="en-US"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sym typeface="+mn-ea"/>
              </a:rPr>
              <a:t>版进入</a:t>
            </a:r>
            <a:r>
              <a:rPr lang="en-US" altLang="zh-CN"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sym typeface="+mn-ea"/>
              </a:rPr>
              <a:t>2.0</a:t>
            </a:r>
            <a:r>
              <a:rPr lang="zh-CN" altLang="en-US"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sym typeface="+mn-ea"/>
              </a:rPr>
              <a:t>版，意味着从过去以末端治理为主，开始转向源头管控、过程优化、末端治理、废物循环四个环节协同发力，产业结构、能源结构、交通运输结构格局加快调整，转向了以降碳为重点战略方向、推动减污降碳协同增效，促进经济社会发展全面绿色转型。</a:t>
            </a:r>
            <a:r>
              <a:rPr lang="zh-CN" altLang="en-US" sz="28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西安浐灞生态区</a:t>
            </a:r>
            <a:r>
              <a:rPr lang="zh-CN" altLang="en-US" sz="28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坚持新发展理念，因地制宜、多措并举，加快构建清洁低碳、安全高效、符合生态区发展的能源供给消费体系，打造区域能源示范区。</a:t>
            </a:r>
            <a:endParaRPr lang="zh-CN" altLang="en-US" sz="28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endParaRPr>
          </a:p>
          <a:p>
            <a:pPr algn="just">
              <a:defRPr/>
            </a:pPr>
            <a:endParaRPr lang="zh-CN" altLang="en-US" sz="2800"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endParaRPr>
          </a:p>
        </p:txBody>
      </p:sp>
      <p:sp>
        <p:nvSpPr>
          <p:cNvPr id="6" name="矩形 5"/>
          <p:cNvSpPr/>
          <p:nvPr/>
        </p:nvSpPr>
        <p:spPr>
          <a:xfrm>
            <a:off x="635" y="822960"/>
            <a:ext cx="12190730" cy="521970"/>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zh-CN" altLang="en-US" sz="2800" dirty="0" smtClean="0">
                <a:solidFill>
                  <a:srgbClr val="000000"/>
                </a:solidFill>
                <a:latin typeface="黑体" panose="02010609060101010101" charset="-122"/>
                <a:ea typeface="黑体" panose="02010609060101010101" charset="-122"/>
              </a:rPr>
              <a:t> </a:t>
            </a:r>
            <a:r>
              <a:rPr lang="en-US" altLang="zh-CN" sz="2800" dirty="0">
                <a:solidFill>
                  <a:schemeClr val="accent2">
                    <a:lumMod val="75000"/>
                  </a:schemeClr>
                </a:solidFill>
                <a:latin typeface="黑体" panose="02010609060101010101" charset="-122"/>
                <a:ea typeface="黑体" panose="02010609060101010101" charset="-122"/>
              </a:rPr>
              <a:t>4</a:t>
            </a:r>
            <a:r>
              <a:rPr lang="zh-CN" altLang="en-US" sz="2800" dirty="0" smtClean="0">
                <a:solidFill>
                  <a:schemeClr val="accent2">
                    <a:lumMod val="75000"/>
                  </a:schemeClr>
                </a:solidFill>
                <a:latin typeface="黑体" panose="02010609060101010101" charset="-122"/>
                <a:ea typeface="黑体" panose="02010609060101010101" charset="-122"/>
              </a:rPr>
              <a:t>、生态文建设进入</a:t>
            </a:r>
            <a:r>
              <a:rPr lang="en-US" altLang="zh-CN" sz="2800" dirty="0" smtClean="0">
                <a:solidFill>
                  <a:schemeClr val="accent2">
                    <a:lumMod val="75000"/>
                  </a:schemeClr>
                </a:solidFill>
                <a:latin typeface="黑体" panose="02010609060101010101" charset="-122"/>
                <a:ea typeface="黑体" panose="02010609060101010101" charset="-122"/>
              </a:rPr>
              <a:t>2.0</a:t>
            </a:r>
            <a:r>
              <a:rPr lang="zh-CN" altLang="en-US" sz="2800" dirty="0" smtClean="0">
                <a:solidFill>
                  <a:schemeClr val="accent2">
                    <a:lumMod val="75000"/>
                  </a:schemeClr>
                </a:solidFill>
                <a:latin typeface="黑体" panose="02010609060101010101" charset="-122"/>
                <a:ea typeface="黑体" panose="02010609060101010101" charset="-122"/>
              </a:rPr>
              <a:t>时代 </a:t>
            </a:r>
            <a:endParaRPr lang="zh-CN" altLang="en-US" sz="2800" dirty="0">
              <a:solidFill>
                <a:schemeClr val="accent2">
                  <a:lumMod val="75000"/>
                </a:schemeClr>
              </a:solidFill>
              <a:latin typeface="黑体" panose="02010609060101010101" charset="-122"/>
              <a:ea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303530" y="20764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621030" y="1746250"/>
            <a:ext cx="6435725" cy="3538220"/>
          </a:xfrm>
          <a:prstGeom prst="rect">
            <a:avLst/>
          </a:prstGeom>
        </p:spPr>
        <p:txBody>
          <a:bodyPr wrap="square">
            <a:spAutoFit/>
          </a:bodyPr>
          <a:lstStyle/>
          <a:p>
            <a:pPr algn="just">
              <a:defRPr/>
            </a:pPr>
            <a:r>
              <a:rPr lang="zh-CN" altLang="en-US" sz="2400" dirty="0" smtClean="0">
                <a:latin typeface="黑体" panose="02010609060101010101" charset="-122"/>
                <a:ea typeface="黑体" panose="02010609060101010101" charset="-122"/>
                <a:cs typeface="黑体" panose="02010609060101010101" charset="-122"/>
              </a:rPr>
              <a:t>   </a:t>
            </a:r>
            <a:r>
              <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按照系统推进、分类施策的原则，在生态区推进节约型机关、绿色家庭、绿色学校、绿色社区、绿色出行、绿色商场、绿色建筑等七项创建活动，引导建成简约适度，绿色低碳的生活方式，形成崇尚绿色生活的社会氛围，共建人与自然和谐共生的美丽浐灞。</a:t>
            </a:r>
            <a:endPar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endParaRPr>
          </a:p>
          <a:p>
            <a:pPr algn="just">
              <a:defRPr/>
            </a:pPr>
            <a:endPar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endParaRPr>
          </a:p>
        </p:txBody>
      </p:sp>
      <p:sp>
        <p:nvSpPr>
          <p:cNvPr id="6" name="矩形 5"/>
          <p:cNvSpPr/>
          <p:nvPr/>
        </p:nvSpPr>
        <p:spPr>
          <a:xfrm>
            <a:off x="635" y="822960"/>
            <a:ext cx="12190730" cy="521970"/>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zh-CN" altLang="en-US" sz="2800" dirty="0" smtClean="0">
                <a:solidFill>
                  <a:srgbClr val="000000"/>
                </a:solidFill>
                <a:latin typeface="黑体" panose="02010609060101010101" charset="-122"/>
                <a:ea typeface="黑体" panose="02010609060101010101" charset="-122"/>
              </a:rPr>
              <a:t> </a:t>
            </a:r>
            <a:r>
              <a:rPr lang="en-US" altLang="zh-CN" sz="2800" dirty="0">
                <a:solidFill>
                  <a:schemeClr val="accent2">
                    <a:lumMod val="75000"/>
                  </a:schemeClr>
                </a:solidFill>
                <a:latin typeface="黑体" panose="02010609060101010101" charset="-122"/>
                <a:ea typeface="黑体" panose="02010609060101010101" charset="-122"/>
              </a:rPr>
              <a:t>5</a:t>
            </a:r>
            <a:r>
              <a:rPr lang="zh-CN" altLang="en-US" sz="2800" dirty="0" smtClean="0">
                <a:solidFill>
                  <a:schemeClr val="accent2">
                    <a:lumMod val="75000"/>
                  </a:schemeClr>
                </a:solidFill>
                <a:latin typeface="黑体" panose="02010609060101010101" charset="-122"/>
                <a:ea typeface="黑体" panose="02010609060101010101" charset="-122"/>
              </a:rPr>
              <a:t>、生态文建设</a:t>
            </a:r>
            <a:r>
              <a:rPr lang="zh-CN" altLang="en-US" sz="2800" dirty="0" smtClean="0">
                <a:solidFill>
                  <a:schemeClr val="accent2">
                    <a:lumMod val="75000"/>
                  </a:schemeClr>
                </a:solidFill>
                <a:latin typeface="黑体" panose="02010609060101010101" charset="-122"/>
                <a:ea typeface="黑体" panose="02010609060101010101" charset="-122"/>
              </a:rPr>
              <a:t>实践 </a:t>
            </a:r>
            <a:endParaRPr lang="zh-CN" altLang="en-US" sz="2800" dirty="0">
              <a:solidFill>
                <a:schemeClr val="accent2">
                  <a:lumMod val="75000"/>
                </a:schemeClr>
              </a:solidFill>
              <a:latin typeface="黑体" panose="02010609060101010101" charset="-122"/>
              <a:ea typeface="黑体" panose="02010609060101010101" charset="-122"/>
            </a:endParaRPr>
          </a:p>
        </p:txBody>
      </p:sp>
      <p:pic>
        <p:nvPicPr>
          <p:cNvPr id="7" name="图片 6" descr="长安塔"/>
          <p:cNvPicPr>
            <a:picLocks noChangeAspect="1"/>
          </p:cNvPicPr>
          <p:nvPr/>
        </p:nvPicPr>
        <p:blipFill>
          <a:blip r:embed="rId2"/>
          <a:stretch>
            <a:fillRect/>
          </a:stretch>
        </p:blipFill>
        <p:spPr>
          <a:xfrm>
            <a:off x="7251700" y="1913890"/>
            <a:ext cx="4408170" cy="4191000"/>
          </a:xfrm>
          <a:prstGeom prst="rect">
            <a:avLst/>
          </a:prstGeom>
        </p:spPr>
      </p:pic>
      <p:pic>
        <p:nvPicPr>
          <p:cNvPr id="10" name="图片 9" descr="logo"/>
          <p:cNvPicPr>
            <a:picLocks noChangeAspect="1"/>
          </p:cNvPicPr>
          <p:nvPr/>
        </p:nvPicPr>
        <p:blipFill>
          <a:blip r:embed="rId3"/>
          <a:srcRect l="21291" t="10195"/>
          <a:stretch>
            <a:fillRect/>
          </a:stretch>
        </p:blipFill>
        <p:spPr>
          <a:xfrm>
            <a:off x="376555" y="20764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文本框 3"/>
          <p:cNvSpPr txBox="1"/>
          <p:nvPr/>
        </p:nvSpPr>
        <p:spPr>
          <a:xfrm>
            <a:off x="3174677" y="2878593"/>
            <a:ext cx="5212080" cy="755650"/>
          </a:xfrm>
          <a:prstGeom prst="rect">
            <a:avLst/>
          </a:prstGeom>
          <a:noFill/>
        </p:spPr>
        <p:txBody>
          <a:bodyPr wrap="none" rtlCol="0" anchor="t">
            <a:spAutoFit/>
          </a:bodyPr>
          <a:lstStyle/>
          <a:p>
            <a:pPr algn="l">
              <a:lnSpc>
                <a:spcPct val="120000"/>
              </a:lnSpc>
            </a:pPr>
            <a:r>
              <a:rPr lang="zh-CN" altLang="en-US" sz="3600" dirty="0">
                <a:latin typeface="黑体" panose="02010609060101010101" charset="-122"/>
                <a:ea typeface="黑体" panose="02010609060101010101" charset="-122"/>
                <a:sym typeface="+mn-ea"/>
              </a:rPr>
              <a:t>三</a:t>
            </a:r>
            <a:r>
              <a:rPr lang="zh-CN" altLang="en-US" sz="3600" dirty="0" smtClean="0">
                <a:latin typeface="黑体" panose="02010609060101010101" charset="-122"/>
                <a:ea typeface="黑体" panose="02010609060101010101" charset="-122"/>
                <a:sym typeface="+mn-ea"/>
              </a:rPr>
              <a:t>、</a:t>
            </a:r>
            <a:r>
              <a:rPr lang="zh-CN" altLang="en-US" sz="3600" dirty="0" smtClean="0">
                <a:latin typeface="黑体" panose="02010609060101010101" charset="-122"/>
                <a:ea typeface="黑体" panose="02010609060101010101" charset="-122"/>
                <a:sym typeface="+mn-ea"/>
              </a:rPr>
              <a:t>建设</a:t>
            </a:r>
            <a:r>
              <a:rPr lang="zh-CN" altLang="en-US" sz="3600" dirty="0" smtClean="0">
                <a:latin typeface="黑体" panose="02010609060101010101" charset="-122"/>
                <a:ea typeface="黑体" panose="02010609060101010101" charset="-122"/>
                <a:sym typeface="+mn-ea"/>
              </a:rPr>
              <a:t>区域能源示范区</a:t>
            </a:r>
            <a:endParaRPr lang="zh-CN" altLang="en-US" sz="3600" dirty="0">
              <a:latin typeface="黑体" panose="02010609060101010101" charset="-122"/>
              <a:ea typeface="黑体" panose="02010609060101010101" charset="-122"/>
              <a:sym typeface="+mn-ea"/>
            </a:endParaRPr>
          </a:p>
        </p:txBody>
      </p:sp>
      <p:sp>
        <p:nvSpPr>
          <p:cNvPr id="3" name="矩形 2"/>
          <p:cNvSpPr/>
          <p:nvPr/>
        </p:nvSpPr>
        <p:spPr>
          <a:xfrm>
            <a:off x="592716" y="2267346"/>
            <a:ext cx="4601215" cy="461665"/>
          </a:xfrm>
          <a:prstGeom prst="rect">
            <a:avLst/>
          </a:prstGeom>
        </p:spPr>
        <p:txBody>
          <a:bodyPr wrap="square">
            <a:spAutoFit/>
          </a:bodyPr>
          <a:lstStyle/>
          <a:p>
            <a:pPr algn="just">
              <a:defRPr/>
            </a:pPr>
            <a:r>
              <a:rPr lang="zh-CN" altLang="en-US" sz="2400" dirty="0" smtClean="0">
                <a:solidFill>
                  <a:srgbClr val="FF0000"/>
                </a:solidFill>
                <a:latin typeface="黑体" panose="02010609060101010101" charset="-122"/>
                <a:ea typeface="黑体" panose="02010609060101010101" charset="-122"/>
                <a:cs typeface="黑体" panose="02010609060101010101" charset="-122"/>
              </a:rPr>
              <a:t>   </a:t>
            </a:r>
            <a:endParaRPr lang="zh-CN" altLang="en-US" sz="2400" dirty="0">
              <a:latin typeface="黑体" panose="02010609060101010101" charset="-122"/>
              <a:ea typeface="黑体" panose="02010609060101010101" charset="-122"/>
              <a:cs typeface="黑体" panose="02010609060101010101" charset="-122"/>
            </a:endParaRPr>
          </a:p>
        </p:txBody>
      </p:sp>
      <p:pic>
        <p:nvPicPr>
          <p:cNvPr id="10" name="图片 9" descr="logo"/>
          <p:cNvPicPr>
            <a:picLocks noChangeAspect="1"/>
          </p:cNvPicPr>
          <p:nvPr/>
        </p:nvPicPr>
        <p:blipFill>
          <a:blip r:embed="rId1"/>
          <a:srcRect l="21291" t="10195"/>
          <a:stretch>
            <a:fillRect/>
          </a:stretch>
        </p:blipFill>
        <p:spPr>
          <a:xfrm>
            <a:off x="473710" y="69215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0" y="850900"/>
            <a:ext cx="12191365" cy="521970"/>
          </a:xfrm>
          <a:prstGeom prst="rect">
            <a:avLst/>
          </a:prstGeom>
          <a:noFill/>
          <a:ln w="9525">
            <a:noFill/>
          </a:ln>
        </p:spPr>
        <p:txBody>
          <a:bodyPr wrap="square" anchor="t">
            <a:spAutoFit/>
          </a:bodyPr>
          <a:lstStyle/>
          <a:p>
            <a:pPr algn="ct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rPr>
              <a:t>1</a:t>
            </a:r>
            <a:r>
              <a:rPr lang="zh-CN" altLang="en-US" sz="2800" dirty="0" smtClean="0">
                <a:solidFill>
                  <a:schemeClr val="accent2">
                    <a:lumMod val="75000"/>
                  </a:schemeClr>
                </a:solidFill>
                <a:latin typeface="黑体" panose="02010609060101010101" charset="-122"/>
                <a:ea typeface="黑体" panose="02010609060101010101" charset="-122"/>
              </a:rPr>
              <a:t>.区域能源示范区</a:t>
            </a:r>
            <a:r>
              <a:rPr lang="zh-CN" altLang="en-US" sz="2800" dirty="0">
                <a:solidFill>
                  <a:schemeClr val="accent2">
                    <a:lumMod val="75000"/>
                  </a:schemeClr>
                </a:solidFill>
                <a:latin typeface="黑体" panose="02010609060101010101" charset="-122"/>
                <a:ea typeface="黑体" panose="02010609060101010101" charset="-122"/>
              </a:rPr>
              <a:t>总目标</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11" name="Rectangle 10"/>
          <p:cNvSpPr>
            <a:spLocks noChangeArrowheads="1"/>
          </p:cNvSpPr>
          <p:nvPr/>
        </p:nvSpPr>
        <p:spPr bwMode="auto">
          <a:xfrm>
            <a:off x="3672041" y="19372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18" name="Rectangle 10"/>
          <p:cNvSpPr>
            <a:spLocks noChangeArrowheads="1"/>
          </p:cNvSpPr>
          <p:nvPr/>
        </p:nvSpPr>
        <p:spPr bwMode="auto">
          <a:xfrm>
            <a:off x="3824441" y="20896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0" name="Rectangle 10"/>
          <p:cNvSpPr>
            <a:spLocks noChangeArrowheads="1"/>
          </p:cNvSpPr>
          <p:nvPr/>
        </p:nvSpPr>
        <p:spPr bwMode="auto">
          <a:xfrm>
            <a:off x="3976841" y="22420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4" name="Rectangle 10"/>
          <p:cNvSpPr>
            <a:spLocks noChangeArrowheads="1"/>
          </p:cNvSpPr>
          <p:nvPr/>
        </p:nvSpPr>
        <p:spPr bwMode="auto">
          <a:xfrm>
            <a:off x="4281641" y="25468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7" name="Rectangle 10"/>
          <p:cNvSpPr>
            <a:spLocks noChangeArrowheads="1"/>
          </p:cNvSpPr>
          <p:nvPr/>
        </p:nvSpPr>
        <p:spPr bwMode="auto">
          <a:xfrm>
            <a:off x="4064128" y="4386650"/>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100" name="文本框 99"/>
          <p:cNvSpPr txBox="1"/>
          <p:nvPr/>
        </p:nvSpPr>
        <p:spPr>
          <a:xfrm>
            <a:off x="971550" y="1937385"/>
            <a:ext cx="9969500" cy="3784600"/>
          </a:xfrm>
          <a:prstGeom prst="rect">
            <a:avLst/>
          </a:prstGeom>
          <a:noFill/>
          <a:ln w="9525">
            <a:noFill/>
          </a:ln>
        </p:spPr>
        <p:txBody>
          <a:bodyPr wrap="square">
            <a:spAutoFit/>
          </a:bodyPr>
          <a:p>
            <a:pPr indent="127000"/>
            <a:r>
              <a:rPr lang="en-US" altLang="zh-CN" sz="2400" b="0" dirty="0">
                <a:latin typeface="宋体" panose="02010600030101010101" pitchFamily="2" charset="-122"/>
                <a:ea typeface="宋体" panose="02010600030101010101" pitchFamily="2" charset="-122"/>
                <a:cs typeface="黑体" panose="02010609060101010101" charset="-122"/>
              </a:rPr>
              <a:t>   </a:t>
            </a:r>
            <a:r>
              <a:rPr lang="zh-CN" altLang="en-US" sz="2400" b="0" dirty="0">
                <a:latin typeface="宋体" panose="02010600030101010101" pitchFamily="2" charset="-122"/>
                <a:ea typeface="宋体" panose="02010600030101010101" pitchFamily="2" charset="-122"/>
                <a:cs typeface="黑体" panose="02010609060101010101" charset="-122"/>
              </a:rPr>
              <a:t>深入推进能源供给侧和消费侧“双侧”结构性改革，优化区域能源结构和布局，降低对化石能源的依赖度，</a:t>
            </a:r>
            <a:r>
              <a:rPr lang="zh-CN" altLang="en-US" sz="2400" b="0" dirty="0">
                <a:solidFill>
                  <a:srgbClr val="FF0000"/>
                </a:solidFill>
                <a:latin typeface="宋体" panose="02010600030101010101" pitchFamily="2" charset="-122"/>
                <a:ea typeface="宋体" panose="02010600030101010101" pitchFamily="2" charset="-122"/>
                <a:cs typeface="黑体" panose="02010609060101010101" charset="-122"/>
              </a:rPr>
              <a:t>提高能源利用效率，提倡鼓励可再生能源的开发利用</a:t>
            </a:r>
            <a:r>
              <a:rPr lang="zh-CN" altLang="en-US" sz="2400" b="0" dirty="0">
                <a:latin typeface="宋体" panose="02010600030101010101" pitchFamily="2" charset="-122"/>
                <a:ea typeface="宋体" panose="02010600030101010101" pitchFamily="2" charset="-122"/>
                <a:cs typeface="黑体" panose="02010609060101010101" charset="-122"/>
              </a:rPr>
              <a:t>，建设清洁、低碳、安全、高效的能源体系。</a:t>
            </a:r>
            <a:endParaRPr lang="en-US" altLang="zh-CN" sz="2400" b="0" dirty="0">
              <a:latin typeface="宋体" panose="02010600030101010101" pitchFamily="2" charset="-122"/>
              <a:ea typeface="宋体" panose="02010600030101010101" pitchFamily="2" charset="-122"/>
              <a:cs typeface="黑体" panose="02010609060101010101" charset="-122"/>
            </a:endParaRPr>
          </a:p>
          <a:p>
            <a:pPr indent="127000"/>
            <a:r>
              <a:rPr lang="en-US" altLang="zh-CN" sz="2400" b="0" dirty="0">
                <a:latin typeface="宋体" panose="02010600030101010101" pitchFamily="2" charset="-122"/>
                <a:ea typeface="宋体" panose="02010600030101010101" pitchFamily="2" charset="-122"/>
                <a:cs typeface="黑体" panose="02010609060101010101" charset="-122"/>
              </a:rPr>
              <a:t>   </a:t>
            </a:r>
            <a:r>
              <a:rPr lang="zh-CN" altLang="en-US" sz="2400" b="0" dirty="0">
                <a:latin typeface="宋体" panose="02010600030101010101" pitchFamily="2" charset="-122"/>
                <a:ea typeface="宋体" panose="02010600030101010101" pitchFamily="2" charset="-122"/>
                <a:cs typeface="黑体" panose="02010609060101010101" charset="-122"/>
              </a:rPr>
              <a:t>到2024年，新增污水、中水、地表水热泵以及中深层地热为主的供热制冷面积200万平方米；新建二星及以上绿建面积600万平米；公共机构新建建筑屋顶光伏覆盖率应达到50%；新建建筑按照车位数30%配建新能源汽车充电桩，新增公用新能源汽车充电桩550个。严格落实能耗限额标准及产品能效标准，深入实施园区“亩均论英雄”评价和能效碳排放绩效评价，建设绿色低碳园区、绿色低碳工厂、绿色校园，创建国家近零碳排放园区、“碳中和”国家试点区。</a:t>
            </a:r>
            <a:endParaRPr lang="zh-CN" altLang="en-US" sz="2400" b="0" dirty="0">
              <a:latin typeface="宋体" panose="02010600030101010101" pitchFamily="2" charset="-122"/>
              <a:ea typeface="宋体" panose="02010600030101010101" pitchFamily="2" charset="-122"/>
              <a:cs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267335" y="37655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134"/>
          <p:cNvSpPr txBox="1"/>
          <p:nvPr/>
        </p:nvSpPr>
        <p:spPr>
          <a:xfrm>
            <a:off x="191135" y="137160"/>
            <a:ext cx="7240270" cy="538480"/>
          </a:xfrm>
          <a:prstGeom prst="rect">
            <a:avLst/>
          </a:prstGeom>
          <a:noFill/>
        </p:spPr>
        <p:txBody>
          <a:bodyPr wrap="square" lIns="108847" tIns="54424" rIns="108847" bIns="54424">
            <a:spAutoFit/>
          </a:bodyPr>
          <a:lstStyle/>
          <a:p>
            <a:pPr algn="l" defTabSz="1088390" eaLnBrk="1" fontAlgn="auto" hangingPunct="1">
              <a:spcBef>
                <a:spcPts val="0"/>
              </a:spcBef>
              <a:spcAft>
                <a:spcPts val="0"/>
              </a:spcAft>
              <a:buClrTx/>
              <a:buSzTx/>
              <a:buFontTx/>
              <a:defRPr/>
            </a:pPr>
            <a:r>
              <a:rPr lang="zh-CN" altLang="en-US" sz="2800" b="1" dirty="0">
                <a:solidFill>
                  <a:prstClr val="white"/>
                </a:solidFill>
                <a:latin typeface="微软雅黑" panose="020B0503020204020204" pitchFamily="34" charset="-122"/>
                <a:ea typeface="微软雅黑" panose="020B0503020204020204" pitchFamily="34" charset="-122"/>
                <a:sym typeface="+mn-ea"/>
              </a:rPr>
              <a:t>、 浐灞生态区生态文明建设成效</a:t>
            </a:r>
            <a:endParaRPr lang="zh-CN" altLang="en-US" sz="2800" b="1" dirty="0">
              <a:solidFill>
                <a:prstClr val="white"/>
              </a:solidFill>
              <a:latin typeface="微软雅黑" panose="020B0503020204020204" pitchFamily="34" charset="-122"/>
              <a:ea typeface="微软雅黑" panose="020B0503020204020204" pitchFamily="34" charset="-122"/>
              <a:sym typeface="+mn-ea"/>
            </a:endParaRPr>
          </a:p>
        </p:txBody>
      </p:sp>
      <p:sp>
        <p:nvSpPr>
          <p:cNvPr id="2" name="Text Box 20"/>
          <p:cNvSpPr txBox="1"/>
          <p:nvPr/>
        </p:nvSpPr>
        <p:spPr>
          <a:xfrm>
            <a:off x="635" y="728980"/>
            <a:ext cx="12192000" cy="521970"/>
          </a:xfrm>
          <a:prstGeom prst="rect">
            <a:avLst/>
          </a:prstGeom>
          <a:noFill/>
          <a:ln w="9525">
            <a:noFill/>
          </a:ln>
        </p:spPr>
        <p:txBody>
          <a:bodyPr wrap="square" anchor="t">
            <a:spAutoFit/>
          </a:bodyPr>
          <a:lstStyle/>
          <a:p>
            <a:pPr algn="ct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rPr>
              <a:t>2</a:t>
            </a:r>
            <a:r>
              <a:rPr lang="zh-CN" altLang="en-US" sz="2800" dirty="0">
                <a:solidFill>
                  <a:schemeClr val="accent2">
                    <a:lumMod val="75000"/>
                  </a:schemeClr>
                </a:solidFill>
                <a:latin typeface="黑体" panose="02010609060101010101" charset="-122"/>
                <a:ea typeface="黑体" panose="02010609060101010101" charset="-122"/>
              </a:rPr>
              <a:t>.</a:t>
            </a:r>
            <a:r>
              <a:rPr lang="en-US" altLang="zh-CN" sz="2800" dirty="0">
                <a:solidFill>
                  <a:schemeClr val="accent2">
                    <a:lumMod val="75000"/>
                  </a:schemeClr>
                </a:solidFill>
                <a:latin typeface="黑体" panose="02010609060101010101" charset="-122"/>
                <a:ea typeface="黑体" panose="02010609060101010101" charset="-122"/>
              </a:rPr>
              <a:t> </a:t>
            </a:r>
            <a:r>
              <a:rPr lang="zh-CN" altLang="en-US" sz="2800" dirty="0">
                <a:solidFill>
                  <a:schemeClr val="accent2">
                    <a:lumMod val="75000"/>
                  </a:schemeClr>
                </a:solidFill>
                <a:latin typeface="黑体" panose="02010609060101010101" charset="-122"/>
                <a:ea typeface="黑体" panose="02010609060101010101" charset="-122"/>
              </a:rPr>
              <a:t>阶段目标及实施路径</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3" name="矩形 2"/>
          <p:cNvSpPr/>
          <p:nvPr/>
        </p:nvSpPr>
        <p:spPr>
          <a:xfrm>
            <a:off x="1364776" y="1825813"/>
            <a:ext cx="4203510" cy="461665"/>
          </a:xfrm>
          <a:prstGeom prst="rect">
            <a:avLst/>
          </a:prstGeom>
        </p:spPr>
        <p:txBody>
          <a:bodyPr wrap="square">
            <a:spAutoFit/>
          </a:bodyPr>
          <a:lstStyle/>
          <a:p>
            <a:pPr lvl="0" algn="just" fontAlgn="base">
              <a:spcBef>
                <a:spcPct val="0"/>
              </a:spcBef>
              <a:spcAft>
                <a:spcPct val="0"/>
              </a:spcAft>
            </a:pPr>
            <a:r>
              <a:rPr lang="en-US" altLang="zh-CN" sz="2400" dirty="0">
                <a:latin typeface="黑体" panose="02010609060101010101" charset="-122"/>
                <a:ea typeface="黑体" panose="02010609060101010101" charset="-122"/>
                <a:cs typeface="黑体" panose="02010609060101010101" charset="-122"/>
              </a:rPr>
              <a:t>   </a:t>
            </a:r>
            <a:endParaRPr lang="zh-CN" altLang="en-US" sz="2400" dirty="0">
              <a:latin typeface="黑体" panose="02010609060101010101" charset="-122"/>
              <a:ea typeface="黑体" panose="02010609060101010101" charset="-122"/>
              <a:cs typeface="黑体" panose="02010609060101010101" charset="-122"/>
            </a:endParaRPr>
          </a:p>
        </p:txBody>
      </p:sp>
      <p:graphicFrame>
        <p:nvGraphicFramePr>
          <p:cNvPr id="9" name="表格 8"/>
          <p:cNvGraphicFramePr>
            <a:graphicFrameLocks noGrp="1"/>
          </p:cNvGraphicFramePr>
          <p:nvPr>
            <p:custDataLst>
              <p:tags r:id="rId1"/>
            </p:custDataLst>
          </p:nvPr>
        </p:nvGraphicFramePr>
        <p:xfrm>
          <a:off x="1172194" y="1261923"/>
          <a:ext cx="9847611" cy="5421531"/>
        </p:xfrm>
        <a:graphic>
          <a:graphicData uri="http://schemas.openxmlformats.org/drawingml/2006/table">
            <a:tbl>
              <a:tblPr firstRow="1" firstCol="1" bandRow="1">
                <a:tableStyleId>{5C22544A-7EE6-4342-B048-85BDC9FD1C3A}</a:tableStyleId>
              </a:tblPr>
              <a:tblGrid>
                <a:gridCol w="1402522"/>
                <a:gridCol w="2620319"/>
                <a:gridCol w="3139480"/>
                <a:gridCol w="2685290"/>
              </a:tblGrid>
              <a:tr h="369471">
                <a:tc>
                  <a:txBody>
                    <a:bodyPr/>
                    <a:lstStyle/>
                    <a:p>
                      <a:pPr indent="127000" algn="ctr">
                        <a:lnSpc>
                          <a:spcPct val="150000"/>
                        </a:lnSpc>
                        <a:spcAft>
                          <a:spcPts val="0"/>
                        </a:spcAft>
                      </a:pPr>
                      <a:r>
                        <a:rPr lang="zh-CN" sz="1500" b="0" i="0" kern="0" baseline="0" dirty="0">
                          <a:effectLst/>
                          <a:ea typeface="微软雅黑" panose="020B0503020204020204" pitchFamily="34" charset="-122"/>
                        </a:rPr>
                        <a:t>类别</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indent="127000" algn="ctr">
                        <a:lnSpc>
                          <a:spcPct val="150000"/>
                        </a:lnSpc>
                        <a:spcAft>
                          <a:spcPts val="0"/>
                        </a:spcAft>
                      </a:pPr>
                      <a:r>
                        <a:rPr lang="zh-CN" sz="1500" b="0" i="0" kern="0" baseline="0" dirty="0">
                          <a:effectLst/>
                          <a:ea typeface="微软雅黑" panose="020B0503020204020204" pitchFamily="34" charset="-122"/>
                        </a:rPr>
                        <a:t>指标</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marL="355600" indent="304800" algn="ctr" defTabSz="612775">
                        <a:lnSpc>
                          <a:spcPct val="150000"/>
                        </a:lnSpc>
                        <a:spcAft>
                          <a:spcPts val="0"/>
                        </a:spcAft>
                      </a:pPr>
                      <a:r>
                        <a:rPr lang="zh-CN" altLang="en-US" sz="1500" b="0" i="0" kern="0" baseline="0" dirty="0" smtClean="0">
                          <a:effectLst/>
                          <a:ea typeface="微软雅黑" panose="020B0503020204020204" pitchFamily="34" charset="-122"/>
                        </a:rPr>
                        <a:t>中</a:t>
                      </a:r>
                      <a:r>
                        <a:rPr lang="zh-CN" sz="1500" b="0" i="0" kern="0" baseline="0" dirty="0" smtClean="0">
                          <a:effectLst/>
                          <a:ea typeface="微软雅黑" panose="020B0503020204020204" pitchFamily="34" charset="-122"/>
                        </a:rPr>
                        <a:t>期</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indent="127000" algn="ctr">
                        <a:lnSpc>
                          <a:spcPct val="150000"/>
                        </a:lnSpc>
                        <a:spcAft>
                          <a:spcPts val="0"/>
                        </a:spcAft>
                      </a:pPr>
                      <a:r>
                        <a:rPr lang="zh-CN" sz="1500" b="0" i="0" kern="0" baseline="0" dirty="0" smtClean="0">
                          <a:effectLst/>
                          <a:ea typeface="微软雅黑" panose="020B0503020204020204" pitchFamily="34" charset="-122"/>
                        </a:rPr>
                        <a:t>远期</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r>
              <a:tr h="563332">
                <a:tc rowSpan="3">
                  <a:txBody>
                    <a:bodyPr/>
                    <a:lstStyle/>
                    <a:p>
                      <a:pPr indent="127000" algn="l">
                        <a:lnSpc>
                          <a:spcPct val="150000"/>
                        </a:lnSpc>
                        <a:spcAft>
                          <a:spcPts val="0"/>
                        </a:spcAft>
                      </a:pPr>
                      <a:r>
                        <a:rPr lang="zh-CN" sz="1500" b="0" i="0" kern="0" baseline="0" dirty="0">
                          <a:effectLst/>
                          <a:ea typeface="微软雅黑" panose="020B0503020204020204" pitchFamily="34" charset="-122"/>
                        </a:rPr>
                        <a:t>能源供应与</a:t>
                      </a:r>
                      <a:br>
                        <a:rPr lang="en-US" sz="1500" b="0" i="0" kern="0" baseline="0" dirty="0">
                          <a:effectLst/>
                          <a:ea typeface="微软雅黑" panose="020B0503020204020204" pitchFamily="34" charset="-122"/>
                        </a:rPr>
                      </a:br>
                      <a:r>
                        <a:rPr lang="zh-CN" sz="1500" b="0" i="0" kern="0" baseline="0" dirty="0">
                          <a:effectLst/>
                          <a:ea typeface="微软雅黑" panose="020B0503020204020204" pitchFamily="34" charset="-122"/>
                        </a:rPr>
                        <a:t>消耗整体情况</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indent="127000" algn="l">
                        <a:lnSpc>
                          <a:spcPct val="150000"/>
                        </a:lnSpc>
                        <a:spcAft>
                          <a:spcPts val="0"/>
                        </a:spcAft>
                      </a:pPr>
                      <a:r>
                        <a:rPr lang="zh-CN" sz="1300" b="0" i="0" kern="0" baseline="0" dirty="0">
                          <a:effectLst/>
                          <a:ea typeface="微软雅黑" panose="020B0503020204020204" pitchFamily="34" charset="-122"/>
                        </a:rPr>
                        <a:t>区域能源规划（定性）</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dirty="0">
                          <a:effectLst/>
                          <a:ea typeface="微软雅黑" panose="020B0503020204020204" pitchFamily="34" charset="-122"/>
                        </a:rPr>
                        <a:t>统筹考虑电力、燃气、热力、绿色建筑等规划，纳入区域能源重点任务和项目</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a:effectLst/>
                          <a:ea typeface="微软雅黑" panose="020B0503020204020204" pitchFamily="34" charset="-122"/>
                        </a:rPr>
                        <a:t>编制系统性区域能源发展规划，并与生态区总规、详规充分结合</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275934">
                <a:tc vMerge="1">
                  <a:tcPr/>
                </a:tc>
                <a:tc>
                  <a:txBody>
                    <a:bodyPr/>
                    <a:lstStyle/>
                    <a:p>
                      <a:pPr indent="127000" algn="l">
                        <a:lnSpc>
                          <a:spcPct val="150000"/>
                        </a:lnSpc>
                        <a:spcAft>
                          <a:spcPts val="0"/>
                        </a:spcAft>
                      </a:pPr>
                      <a:r>
                        <a:rPr lang="zh-CN" sz="1300" b="0" i="0" kern="0" baseline="0" dirty="0">
                          <a:effectLst/>
                          <a:ea typeface="微软雅黑" panose="020B0503020204020204" pitchFamily="34" charset="-122"/>
                        </a:rPr>
                        <a:t>能源结构（定性）</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dirty="0">
                          <a:effectLst/>
                          <a:ea typeface="微软雅黑" panose="020B0503020204020204" pitchFamily="34" charset="-122"/>
                        </a:rPr>
                        <a:t>逐步消减化石能源使用</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a:effectLst/>
                          <a:ea typeface="微软雅黑" panose="020B0503020204020204" pitchFamily="34" charset="-122"/>
                        </a:rPr>
                        <a:t>实现可再生能源多源供能体系</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275934">
                <a:tc vMerge="1">
                  <a:tcPr/>
                </a:tc>
                <a:tc>
                  <a:txBody>
                    <a:bodyPr/>
                    <a:lstStyle/>
                    <a:p>
                      <a:pPr indent="127000" algn="l">
                        <a:lnSpc>
                          <a:spcPct val="150000"/>
                        </a:lnSpc>
                        <a:spcAft>
                          <a:spcPts val="0"/>
                        </a:spcAft>
                      </a:pPr>
                      <a:r>
                        <a:rPr lang="zh-CN" sz="1300" b="0" i="0" kern="0" baseline="0" dirty="0">
                          <a:effectLst/>
                          <a:ea typeface="微软雅黑" panose="020B0503020204020204" pitchFamily="34" charset="-122"/>
                        </a:rPr>
                        <a:t>万元</a:t>
                      </a:r>
                      <a:r>
                        <a:rPr lang="en-US" sz="1300" b="0" i="0" kern="0" baseline="0" dirty="0">
                          <a:effectLst/>
                          <a:ea typeface="微软雅黑" panose="020B0503020204020204" pitchFamily="34" charset="-122"/>
                        </a:rPr>
                        <a:t>GDP</a:t>
                      </a:r>
                      <a:r>
                        <a:rPr lang="zh-CN" sz="1300" b="0" i="0" kern="0" baseline="0" dirty="0">
                          <a:effectLst/>
                          <a:ea typeface="微软雅黑" panose="020B0503020204020204" pitchFamily="34" charset="-122"/>
                        </a:rPr>
                        <a:t>能耗（定量）</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dirty="0">
                          <a:effectLst/>
                          <a:ea typeface="微软雅黑" panose="020B0503020204020204" pitchFamily="34" charset="-122"/>
                        </a:rPr>
                        <a:t>0.3</a:t>
                      </a:r>
                      <a:r>
                        <a:rPr lang="zh-CN" sz="1300" b="0" i="0" kern="0" baseline="0" dirty="0">
                          <a:effectLst/>
                          <a:ea typeface="微软雅黑" panose="020B0503020204020204" pitchFamily="34" charset="-122"/>
                        </a:rPr>
                        <a:t>吨</a:t>
                      </a:r>
                      <a:r>
                        <a:rPr lang="en-US" sz="1300" b="0" i="0" kern="0" baseline="0" dirty="0">
                          <a:effectLst/>
                          <a:ea typeface="微软雅黑" panose="020B0503020204020204" pitchFamily="34" charset="-122"/>
                        </a:rPr>
                        <a:t>/</a:t>
                      </a:r>
                      <a:r>
                        <a:rPr lang="zh-CN" sz="1300" b="0" i="0" kern="0" baseline="0" dirty="0">
                          <a:effectLst/>
                          <a:ea typeface="微软雅黑" panose="020B0503020204020204" pitchFamily="34" charset="-122"/>
                        </a:rPr>
                        <a:t>万元</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a:effectLst/>
                          <a:ea typeface="微软雅黑" panose="020B0503020204020204" pitchFamily="34" charset="-122"/>
                        </a:rPr>
                        <a:t>0.2</a:t>
                      </a:r>
                      <a:r>
                        <a:rPr lang="zh-CN" sz="1300" b="0" i="0" kern="0" baseline="0">
                          <a:effectLst/>
                          <a:ea typeface="微软雅黑" panose="020B0503020204020204" pitchFamily="34" charset="-122"/>
                        </a:rPr>
                        <a:t>吨</a:t>
                      </a:r>
                      <a:r>
                        <a:rPr lang="en-US" sz="1300" b="0" i="0" kern="0" baseline="0">
                          <a:effectLst/>
                          <a:ea typeface="微软雅黑" panose="020B0503020204020204" pitchFamily="34" charset="-122"/>
                        </a:rPr>
                        <a:t>/</a:t>
                      </a:r>
                      <a:r>
                        <a:rPr lang="zh-CN" sz="1300" b="0" i="0" kern="0" baseline="0">
                          <a:effectLst/>
                          <a:ea typeface="微软雅黑" panose="020B0503020204020204" pitchFamily="34" charset="-122"/>
                        </a:rPr>
                        <a:t>万元</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551868">
                <a:tc rowSpan="2">
                  <a:txBody>
                    <a:bodyPr/>
                    <a:lstStyle/>
                    <a:p>
                      <a:pPr indent="127000" algn="l">
                        <a:lnSpc>
                          <a:spcPct val="150000"/>
                        </a:lnSpc>
                        <a:spcAft>
                          <a:spcPts val="0"/>
                        </a:spcAft>
                      </a:pPr>
                      <a:r>
                        <a:rPr lang="zh-CN" sz="1500" b="0" i="0" kern="0" baseline="0" dirty="0">
                          <a:effectLst/>
                          <a:ea typeface="微软雅黑" panose="020B0503020204020204" pitchFamily="34" charset="-122"/>
                        </a:rPr>
                        <a:t>能源供给侧</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indent="127000" algn="l">
                        <a:lnSpc>
                          <a:spcPct val="150000"/>
                        </a:lnSpc>
                        <a:spcAft>
                          <a:spcPts val="0"/>
                        </a:spcAft>
                      </a:pPr>
                      <a:r>
                        <a:rPr lang="zh-CN" sz="1300" b="0" i="0" kern="0" baseline="0">
                          <a:effectLst/>
                          <a:ea typeface="微软雅黑" panose="020B0503020204020204" pitchFamily="34" charset="-122"/>
                        </a:rPr>
                        <a:t>区域供热（冷）清洁能源占比（定量）</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marR="139700" indent="127000" algn="l">
                        <a:lnSpc>
                          <a:spcPct val="150000"/>
                        </a:lnSpc>
                        <a:spcAft>
                          <a:spcPts val="0"/>
                        </a:spcAft>
                      </a:pPr>
                      <a:r>
                        <a:rPr lang="en-US" sz="1300" b="0" i="0" kern="0" baseline="0" dirty="0">
                          <a:effectLst/>
                          <a:ea typeface="微软雅黑" panose="020B0503020204020204" pitchFamily="34" charset="-122"/>
                        </a:rPr>
                        <a:t>95%</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dirty="0">
                          <a:effectLst/>
                          <a:ea typeface="微软雅黑" panose="020B0503020204020204" pitchFamily="34" charset="-122"/>
                        </a:rPr>
                        <a:t>100%</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551868">
                <a:tc vMerge="1">
                  <a:tcPr/>
                </a:tc>
                <a:tc>
                  <a:txBody>
                    <a:bodyPr/>
                    <a:lstStyle/>
                    <a:p>
                      <a:pPr indent="127000" algn="l">
                        <a:lnSpc>
                          <a:spcPct val="150000"/>
                        </a:lnSpc>
                        <a:spcAft>
                          <a:spcPts val="0"/>
                        </a:spcAft>
                      </a:pPr>
                      <a:r>
                        <a:rPr lang="zh-CN" sz="1300" b="0" i="0" kern="0" baseline="0" dirty="0">
                          <a:effectLst/>
                          <a:ea typeface="微软雅黑" panose="020B0503020204020204" pitchFamily="34" charset="-122"/>
                        </a:rPr>
                        <a:t>区域供热（冷）可再生能源占比（定量）</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dirty="0">
                          <a:effectLst/>
                          <a:ea typeface="微软雅黑" panose="020B0503020204020204" pitchFamily="34" charset="-122"/>
                        </a:rPr>
                        <a:t>50%</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a:effectLst/>
                          <a:ea typeface="微软雅黑" panose="020B0503020204020204" pitchFamily="34" charset="-122"/>
                        </a:rPr>
                        <a:t>100%</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1379669">
                <a:tc>
                  <a:txBody>
                    <a:bodyPr/>
                    <a:lstStyle/>
                    <a:p>
                      <a:pPr indent="127000" algn="l">
                        <a:lnSpc>
                          <a:spcPct val="150000"/>
                        </a:lnSpc>
                        <a:spcAft>
                          <a:spcPts val="0"/>
                        </a:spcAft>
                      </a:pPr>
                      <a:r>
                        <a:rPr lang="zh-CN" sz="1500" b="0" i="0" kern="0" baseline="0" dirty="0">
                          <a:effectLst/>
                          <a:ea typeface="微软雅黑" panose="020B0503020204020204" pitchFamily="34" charset="-122"/>
                        </a:rPr>
                        <a:t>能源输配侧</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indent="127000" algn="l">
                        <a:lnSpc>
                          <a:spcPct val="150000"/>
                        </a:lnSpc>
                        <a:spcAft>
                          <a:spcPts val="0"/>
                        </a:spcAft>
                      </a:pPr>
                      <a:r>
                        <a:rPr lang="en-US" sz="1300" b="0" i="0" kern="0" baseline="0">
                          <a:effectLst/>
                          <a:ea typeface="微软雅黑" panose="020B0503020204020204" pitchFamily="34" charset="-122"/>
                        </a:rPr>
                        <a:t> </a:t>
                      </a:r>
                      <a:endParaRPr lang="zh-CN" sz="1300" b="0" i="0" kern="100" baseline="0">
                        <a:effectLst/>
                        <a:ea typeface="微软雅黑" panose="020B0503020204020204" pitchFamily="34" charset="-122"/>
                      </a:endParaRPr>
                    </a:p>
                    <a:p>
                      <a:pPr indent="127000" algn="l">
                        <a:lnSpc>
                          <a:spcPct val="150000"/>
                        </a:lnSpc>
                        <a:spcAft>
                          <a:spcPts val="0"/>
                        </a:spcAft>
                      </a:pPr>
                      <a:r>
                        <a:rPr lang="zh-CN" sz="1300" b="0" i="0" kern="0" baseline="0">
                          <a:effectLst/>
                          <a:ea typeface="微软雅黑" panose="020B0503020204020204" pitchFamily="34" charset="-122"/>
                        </a:rPr>
                        <a:t>能源管控体系（定性）</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dirty="0">
                          <a:effectLst/>
                          <a:ea typeface="微软雅黑" panose="020B0503020204020204" pitchFamily="34" charset="-122"/>
                        </a:rPr>
                        <a:t> </a:t>
                      </a:r>
                      <a:endParaRPr lang="zh-CN" sz="1300" b="0" i="0" kern="100" baseline="0" dirty="0">
                        <a:effectLst/>
                        <a:ea typeface="微软雅黑" panose="020B0503020204020204" pitchFamily="34" charset="-122"/>
                      </a:endParaRPr>
                    </a:p>
                    <a:p>
                      <a:pPr indent="127000" algn="l">
                        <a:lnSpc>
                          <a:spcPct val="150000"/>
                        </a:lnSpc>
                        <a:spcAft>
                          <a:spcPts val="0"/>
                        </a:spcAft>
                      </a:pPr>
                      <a:r>
                        <a:rPr lang="zh-CN" sz="1300" b="0" i="0" kern="0" baseline="0" dirty="0">
                          <a:effectLst/>
                          <a:ea typeface="微软雅黑" panose="020B0503020204020204" pitchFamily="34" charset="-122"/>
                        </a:rPr>
                        <a:t>稳步推进热计量系统、开展能源基础设施自动化、智能化探索项目。</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dirty="0">
                          <a:effectLst/>
                          <a:ea typeface="微软雅黑" panose="020B0503020204020204" pitchFamily="34" charset="-122"/>
                        </a:rPr>
                        <a:t>建立完善的智慧能源管控体系，各能源品种基础设施互联互通，能够满足生态区内大数据、物联网、运营管理、增值服务、投资规划</a:t>
                      </a:r>
                      <a:r>
                        <a:rPr lang="zh-CN" sz="1300" b="0" i="0" kern="0" baseline="0" dirty="0" smtClean="0">
                          <a:effectLst/>
                          <a:ea typeface="微软雅黑" panose="020B0503020204020204" pitchFamily="34" charset="-122"/>
                        </a:rPr>
                        <a:t>等需求</a:t>
                      </a:r>
                      <a:r>
                        <a:rPr lang="zh-CN" sz="1300" b="0" i="0" kern="0" baseline="0" dirty="0">
                          <a:effectLst/>
                          <a:ea typeface="微软雅黑" panose="020B0503020204020204" pitchFamily="34" charset="-122"/>
                        </a:rPr>
                        <a:t>。</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827801">
                <a:tc rowSpan="2">
                  <a:txBody>
                    <a:bodyPr/>
                    <a:lstStyle/>
                    <a:p>
                      <a:pPr indent="127000" algn="l">
                        <a:lnSpc>
                          <a:spcPct val="150000"/>
                        </a:lnSpc>
                        <a:spcAft>
                          <a:spcPts val="0"/>
                        </a:spcAft>
                      </a:pPr>
                      <a:r>
                        <a:rPr lang="zh-CN" sz="1500" b="0" i="0" kern="0" baseline="0" dirty="0">
                          <a:effectLst/>
                          <a:ea typeface="微软雅黑" panose="020B0503020204020204" pitchFamily="34" charset="-122"/>
                        </a:rPr>
                        <a:t>能源需求侧</a:t>
                      </a:r>
                      <a:endParaRPr lang="zh-CN" sz="15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solidFill>
                      <a:srgbClr val="00B0F0"/>
                    </a:solidFill>
                  </a:tcPr>
                </a:tc>
                <a:tc>
                  <a:txBody>
                    <a:bodyPr/>
                    <a:lstStyle/>
                    <a:p>
                      <a:pPr indent="127000" algn="l">
                        <a:lnSpc>
                          <a:spcPct val="150000"/>
                        </a:lnSpc>
                        <a:spcAft>
                          <a:spcPts val="0"/>
                        </a:spcAft>
                      </a:pPr>
                      <a:r>
                        <a:rPr lang="zh-CN" sz="1300" b="0" i="0" kern="0" baseline="0">
                          <a:effectLst/>
                          <a:ea typeface="微软雅黑" panose="020B0503020204020204" pitchFamily="34" charset="-122"/>
                        </a:rPr>
                        <a:t>建筑能效（定量）</a:t>
                      </a:r>
                      <a:endParaRPr lang="zh-CN" sz="1300" b="0" i="0" kern="100" baseline="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dirty="0">
                          <a:effectLst/>
                          <a:ea typeface="微软雅黑" panose="020B0503020204020204" pitchFamily="34" charset="-122"/>
                        </a:rPr>
                        <a:t>新建建筑全部达到</a:t>
                      </a:r>
                      <a:r>
                        <a:rPr lang="en-US" sz="1300" b="0" i="0" kern="0" baseline="0" dirty="0">
                          <a:effectLst/>
                          <a:ea typeface="微软雅黑" panose="020B0503020204020204" pitchFamily="34" charset="-122"/>
                        </a:rPr>
                        <a:t>75%</a:t>
                      </a:r>
                      <a:r>
                        <a:rPr lang="zh-CN" sz="1300" b="0" i="0" kern="0" baseline="0" dirty="0">
                          <a:effectLst/>
                          <a:ea typeface="微软雅黑" panose="020B0503020204020204" pitchFamily="34" charset="-122"/>
                        </a:rPr>
                        <a:t>以上能效标准</a:t>
                      </a:r>
                      <a:br>
                        <a:rPr lang="en-US" sz="1300" b="0" i="0" kern="0" baseline="0" dirty="0">
                          <a:effectLst/>
                          <a:ea typeface="微软雅黑" panose="020B0503020204020204" pitchFamily="34" charset="-122"/>
                        </a:rPr>
                      </a:br>
                      <a:r>
                        <a:rPr lang="en-US" sz="1300" b="0" i="0" kern="0" baseline="0" dirty="0">
                          <a:effectLst/>
                          <a:ea typeface="微软雅黑" panose="020B0503020204020204" pitchFamily="34" charset="-122"/>
                        </a:rPr>
                        <a:t>40%</a:t>
                      </a:r>
                      <a:r>
                        <a:rPr lang="zh-CN" sz="1300" b="0" i="0" kern="0" baseline="0" dirty="0">
                          <a:effectLst/>
                          <a:ea typeface="微软雅黑" panose="020B0503020204020204" pitchFamily="34" charset="-122"/>
                        </a:rPr>
                        <a:t>的既有建筑按</a:t>
                      </a:r>
                      <a:r>
                        <a:rPr lang="en-US" sz="1300" b="0" i="0" kern="0" baseline="0" dirty="0">
                          <a:effectLst/>
                          <a:ea typeface="微软雅黑" panose="020B0503020204020204" pitchFamily="34" charset="-122"/>
                        </a:rPr>
                        <a:t>75%</a:t>
                      </a:r>
                      <a:r>
                        <a:rPr lang="zh-CN" sz="1300" b="0" i="0" kern="0" baseline="0" dirty="0">
                          <a:effectLst/>
                          <a:ea typeface="微软雅黑" panose="020B0503020204020204" pitchFamily="34" charset="-122"/>
                        </a:rPr>
                        <a:t>节能设计标准进行改造</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zh-CN" sz="1300" b="0" i="0" kern="0" baseline="0" dirty="0">
                          <a:effectLst/>
                          <a:ea typeface="微软雅黑" panose="020B0503020204020204" pitchFamily="34" charset="-122"/>
                        </a:rPr>
                        <a:t>新建建筑全部为绿色建筑</a:t>
                      </a:r>
                      <a:br>
                        <a:rPr lang="en-US" sz="1300" b="0" i="0" kern="0" baseline="0" dirty="0">
                          <a:effectLst/>
                          <a:ea typeface="微软雅黑" panose="020B0503020204020204" pitchFamily="34" charset="-122"/>
                        </a:rPr>
                      </a:br>
                      <a:r>
                        <a:rPr lang="en-US" sz="1300" b="0" i="0" kern="0" baseline="0" dirty="0">
                          <a:effectLst/>
                          <a:ea typeface="微软雅黑" panose="020B0503020204020204" pitchFamily="34" charset="-122"/>
                        </a:rPr>
                        <a:t>100%</a:t>
                      </a:r>
                      <a:r>
                        <a:rPr lang="zh-CN" sz="1300" b="0" i="0" kern="0" baseline="0" dirty="0">
                          <a:effectLst/>
                          <a:ea typeface="微软雅黑" panose="020B0503020204020204" pitchFamily="34" charset="-122"/>
                        </a:rPr>
                        <a:t>既有建筑全部实现</a:t>
                      </a:r>
                      <a:r>
                        <a:rPr lang="en-US" sz="1300" b="0" i="0" kern="0" baseline="0" dirty="0">
                          <a:effectLst/>
                          <a:ea typeface="微软雅黑" panose="020B0503020204020204" pitchFamily="34" charset="-122"/>
                        </a:rPr>
                        <a:t>75%</a:t>
                      </a:r>
                      <a:r>
                        <a:rPr lang="zh-CN" sz="1300" b="0" i="0" kern="0" baseline="0" dirty="0">
                          <a:effectLst/>
                          <a:ea typeface="微软雅黑" panose="020B0503020204020204" pitchFamily="34" charset="-122"/>
                        </a:rPr>
                        <a:t>节能标准实施改造</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r h="275934">
                <a:tc vMerge="1">
                  <a:tcPr/>
                </a:tc>
                <a:tc>
                  <a:txBody>
                    <a:bodyPr/>
                    <a:lstStyle/>
                    <a:p>
                      <a:pPr indent="127000" algn="l">
                        <a:lnSpc>
                          <a:spcPct val="150000"/>
                        </a:lnSpc>
                        <a:spcAft>
                          <a:spcPts val="0"/>
                        </a:spcAft>
                      </a:pPr>
                      <a:r>
                        <a:rPr lang="zh-CN" sz="1300" b="0" i="0" kern="0" baseline="0" dirty="0">
                          <a:effectLst/>
                          <a:ea typeface="微软雅黑" panose="020B0503020204020204" pitchFamily="34" charset="-122"/>
                        </a:rPr>
                        <a:t>近零能耗建筑比例（定量）</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dirty="0">
                          <a:effectLst/>
                          <a:ea typeface="微软雅黑" panose="020B0503020204020204" pitchFamily="34" charset="-122"/>
                        </a:rPr>
                        <a:t>2%</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c>
                  <a:txBody>
                    <a:bodyPr/>
                    <a:lstStyle/>
                    <a:p>
                      <a:pPr indent="127000" algn="l">
                        <a:lnSpc>
                          <a:spcPct val="150000"/>
                        </a:lnSpc>
                        <a:spcAft>
                          <a:spcPts val="0"/>
                        </a:spcAft>
                      </a:pPr>
                      <a:r>
                        <a:rPr lang="en-US" sz="1300" b="0" i="0" kern="0" baseline="0" dirty="0">
                          <a:effectLst/>
                          <a:ea typeface="微软雅黑" panose="020B0503020204020204" pitchFamily="34" charset="-122"/>
                        </a:rPr>
                        <a:t>15%</a:t>
                      </a:r>
                      <a:endParaRPr lang="zh-CN" sz="1300" b="0" i="0" kern="100" baseline="0" dirty="0">
                        <a:effectLst/>
                        <a:latin typeface="Times New Roman" panose="02020603050405020304"/>
                        <a:ea typeface="微软雅黑" panose="020B0503020204020204" pitchFamily="34" charset="-122"/>
                        <a:cs typeface="Times New Roman" panose="02020603050405020304"/>
                      </a:endParaRPr>
                    </a:p>
                  </a:txBody>
                  <a:tcPr marL="34140" marR="34140" marT="0" marB="0" anchor="ctr"/>
                </a:tc>
              </a:tr>
            </a:tbl>
          </a:graphicData>
        </a:graphic>
      </p:graphicFrame>
      <p:pic>
        <p:nvPicPr>
          <p:cNvPr id="4" name="图片 3" descr="logo"/>
          <p:cNvPicPr>
            <a:picLocks noChangeAspect="1"/>
          </p:cNvPicPr>
          <p:nvPr/>
        </p:nvPicPr>
        <p:blipFill>
          <a:blip r:embed="rId2"/>
          <a:srcRect l="21291" t="10195"/>
          <a:stretch>
            <a:fillRect/>
          </a:stretch>
        </p:blipFill>
        <p:spPr>
          <a:xfrm>
            <a:off x="364490" y="25527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0" y="756920"/>
            <a:ext cx="12192000" cy="521970"/>
          </a:xfrm>
          <a:prstGeom prst="rect">
            <a:avLst/>
          </a:prstGeom>
          <a:noFill/>
          <a:ln w="9525">
            <a:noFill/>
          </a:ln>
        </p:spPr>
        <p:txBody>
          <a:bodyPr wrap="square" anchor="t">
            <a:spAutoFit/>
          </a:bodyPr>
          <a:lstStyle/>
          <a:p>
            <a:pPr algn="ct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rPr>
              <a:t>3</a:t>
            </a:r>
            <a:r>
              <a:rPr lang="zh-CN" altLang="en-US" sz="2800" dirty="0">
                <a:solidFill>
                  <a:schemeClr val="accent2">
                    <a:lumMod val="75000"/>
                  </a:schemeClr>
                </a:solidFill>
                <a:latin typeface="黑体" panose="02010609060101010101" charset="-122"/>
                <a:ea typeface="黑体" panose="02010609060101010101" charset="-122"/>
              </a:rPr>
              <a:t>.</a:t>
            </a:r>
            <a:r>
              <a:rPr lang="en-US" altLang="zh-CN" sz="2800" dirty="0">
                <a:solidFill>
                  <a:schemeClr val="accent2">
                    <a:lumMod val="75000"/>
                  </a:schemeClr>
                </a:solidFill>
                <a:latin typeface="黑体" panose="02010609060101010101" charset="-122"/>
                <a:ea typeface="黑体" panose="02010609060101010101" charset="-122"/>
              </a:rPr>
              <a:t> </a:t>
            </a:r>
            <a:r>
              <a:rPr lang="zh-CN" altLang="en-US" sz="2800" dirty="0">
                <a:solidFill>
                  <a:schemeClr val="accent2">
                    <a:lumMod val="75000"/>
                  </a:schemeClr>
                </a:solidFill>
                <a:latin typeface="黑体" panose="02010609060101010101" charset="-122"/>
                <a:ea typeface="黑体" panose="02010609060101010101" charset="-122"/>
              </a:rPr>
              <a:t>建设区域能源示范区实践</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10" name="Text Box 20"/>
          <p:cNvSpPr txBox="1"/>
          <p:nvPr/>
        </p:nvSpPr>
        <p:spPr>
          <a:xfrm rot="10800000" flipV="1">
            <a:off x="5278755" y="1565910"/>
            <a:ext cx="1541780" cy="285115"/>
          </a:xfrm>
          <a:prstGeom prst="rect">
            <a:avLst/>
          </a:prstGeom>
          <a:noFill/>
          <a:ln w="9525">
            <a:noFill/>
          </a:ln>
        </p:spPr>
        <p:txBody>
          <a:bodyPr wrap="square" anchor="t">
            <a:noAutofit/>
          </a:bodyPr>
          <a:lstStyle/>
          <a:p>
            <a:pPr fontAlgn="base">
              <a:spcBef>
                <a:spcPct val="0"/>
              </a:spcBef>
              <a:spcAft>
                <a:spcPct val="0"/>
              </a:spcAft>
              <a:buFont typeface="Arial" panose="020B0604020202020204" pitchFamily="34" charset="0"/>
              <a:buNone/>
            </a:pPr>
            <a:r>
              <a:rPr lang="zh-CN" altLang="en-US" sz="2540" b="1" dirty="0" smtClean="0">
                <a:solidFill>
                  <a:srgbClr val="000000"/>
                </a:solidFill>
                <a:latin typeface="微软雅黑" panose="020B0503020204020204" pitchFamily="34" charset="-122"/>
                <a:ea typeface="微软雅黑" panose="020B0503020204020204" pitchFamily="34" charset="-122"/>
              </a:rPr>
              <a:t>支撑体系</a:t>
            </a:r>
            <a:endParaRPr lang="zh-CN" altLang="en-US" sz="2540" b="1" dirty="0">
              <a:solidFill>
                <a:srgbClr val="000000"/>
              </a:solidFill>
              <a:latin typeface="微软雅黑" panose="020B0503020204020204" pitchFamily="34" charset="-122"/>
              <a:ea typeface="微软雅黑" panose="020B0503020204020204" pitchFamily="34" charset="-122"/>
            </a:endParaRPr>
          </a:p>
        </p:txBody>
      </p:sp>
      <p:sp>
        <p:nvSpPr>
          <p:cNvPr id="11" name="Rectangle 10"/>
          <p:cNvSpPr>
            <a:spLocks noChangeArrowheads="1"/>
          </p:cNvSpPr>
          <p:nvPr/>
        </p:nvSpPr>
        <p:spPr bwMode="auto">
          <a:xfrm>
            <a:off x="3672041" y="19372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18" name="Rectangle 10"/>
          <p:cNvSpPr>
            <a:spLocks noChangeArrowheads="1"/>
          </p:cNvSpPr>
          <p:nvPr/>
        </p:nvSpPr>
        <p:spPr bwMode="auto">
          <a:xfrm>
            <a:off x="3824441" y="20896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0" name="Rectangle 10"/>
          <p:cNvSpPr>
            <a:spLocks noChangeArrowheads="1"/>
          </p:cNvSpPr>
          <p:nvPr/>
        </p:nvSpPr>
        <p:spPr bwMode="auto">
          <a:xfrm>
            <a:off x="3976841" y="22420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4" name="Rectangle 10"/>
          <p:cNvSpPr>
            <a:spLocks noChangeArrowheads="1"/>
          </p:cNvSpPr>
          <p:nvPr/>
        </p:nvSpPr>
        <p:spPr bwMode="auto">
          <a:xfrm>
            <a:off x="4281641" y="2546885"/>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27" name="Rectangle 10"/>
          <p:cNvSpPr>
            <a:spLocks noChangeArrowheads="1"/>
          </p:cNvSpPr>
          <p:nvPr/>
        </p:nvSpPr>
        <p:spPr bwMode="auto">
          <a:xfrm>
            <a:off x="4064128" y="4386650"/>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grpSp>
        <p:nvGrpSpPr>
          <p:cNvPr id="35" name="组合 34"/>
          <p:cNvGrpSpPr/>
          <p:nvPr/>
        </p:nvGrpSpPr>
        <p:grpSpPr>
          <a:xfrm>
            <a:off x="3824349" y="3345348"/>
            <a:ext cx="4674839" cy="3016839"/>
            <a:chOff x="3293824" y="2532635"/>
            <a:chExt cx="4252193" cy="2534758"/>
          </a:xfrm>
          <a:gradFill>
            <a:gsLst>
              <a:gs pos="0">
                <a:srgbClr val="14CD68"/>
              </a:gs>
              <a:gs pos="100000">
                <a:srgbClr val="035C7D"/>
              </a:gs>
            </a:gsLst>
            <a:lin ang="5400000" scaled="0"/>
          </a:gradFill>
        </p:grpSpPr>
        <p:grpSp>
          <p:nvGrpSpPr>
            <p:cNvPr id="36" name="Group 3"/>
            <p:cNvGrpSpPr/>
            <p:nvPr/>
          </p:nvGrpSpPr>
          <p:grpSpPr bwMode="auto">
            <a:xfrm>
              <a:off x="3303195" y="4439653"/>
              <a:ext cx="4242822" cy="627740"/>
              <a:chOff x="0" y="-265"/>
              <a:chExt cx="2734" cy="721"/>
            </a:xfrm>
            <a:grpFill/>
          </p:grpSpPr>
          <p:sp>
            <p:nvSpPr>
              <p:cNvPr id="43" name="Rectangle 4"/>
              <p:cNvSpPr>
                <a:spLocks noChangeArrowheads="1"/>
              </p:cNvSpPr>
              <p:nvPr/>
            </p:nvSpPr>
            <p:spPr bwMode="auto">
              <a:xfrm rot="10800000">
                <a:off x="0" y="-265"/>
                <a:ext cx="2734" cy="721"/>
              </a:xfrm>
              <a:prstGeom prst="rect">
                <a:avLst/>
              </a:prstGeom>
              <a:grpFill/>
              <a:ln w="317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905" kern="0">
                  <a:solidFill>
                    <a:sysClr val="windowText" lastClr="000000"/>
                  </a:solidFill>
                </a:endParaRPr>
              </a:p>
            </p:txBody>
          </p:sp>
          <p:sp>
            <p:nvSpPr>
              <p:cNvPr id="44" name="Rectangle 6"/>
              <p:cNvSpPr>
                <a:spLocks noChangeArrowheads="1"/>
              </p:cNvSpPr>
              <p:nvPr/>
            </p:nvSpPr>
            <p:spPr bwMode="auto">
              <a:xfrm>
                <a:off x="12" y="-199"/>
                <a:ext cx="2722" cy="590"/>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zh-CN" altLang="en-US" sz="2000" b="1" kern="0" dirty="0">
                    <a:solidFill>
                      <a:sysClr val="windowText" lastClr="000000"/>
                    </a:solidFill>
                  </a:rPr>
                  <a:t>优化商业模式和运营模式，打造浐灞绿色园区新底色。</a:t>
                </a:r>
                <a:endParaRPr lang="zh-CN" altLang="en-US" sz="2000" b="1" kern="0" dirty="0">
                  <a:solidFill>
                    <a:sysClr val="windowText" lastClr="000000"/>
                  </a:solidFill>
                </a:endParaRPr>
              </a:p>
            </p:txBody>
          </p:sp>
        </p:grpSp>
        <p:sp>
          <p:nvSpPr>
            <p:cNvPr id="37" name="AutoShape 8"/>
            <p:cNvSpPr>
              <a:spLocks noChangeArrowheads="1"/>
            </p:cNvSpPr>
            <p:nvPr/>
          </p:nvSpPr>
          <p:spPr bwMode="auto">
            <a:xfrm rot="10800000">
              <a:off x="3293824" y="2564189"/>
              <a:ext cx="4189274" cy="745957"/>
            </a:xfrm>
            <a:prstGeom prst="upArrowCallout">
              <a:avLst>
                <a:gd name="adj1" fmla="val 82868"/>
                <a:gd name="adj2" fmla="val 41434"/>
                <a:gd name="adj3" fmla="val 17995"/>
                <a:gd name="adj4" fmla="val 81949"/>
              </a:avLst>
            </a:prstGeom>
            <a:grpFill/>
            <a:ln w="317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905" kern="0">
                <a:solidFill>
                  <a:sysClr val="windowText" lastClr="000000"/>
                </a:solidFill>
              </a:endParaRPr>
            </a:p>
          </p:txBody>
        </p:sp>
        <p:sp>
          <p:nvSpPr>
            <p:cNvPr id="38" name="Rectangle 10"/>
            <p:cNvSpPr>
              <a:spLocks noChangeArrowheads="1"/>
            </p:cNvSpPr>
            <p:nvPr/>
          </p:nvSpPr>
          <p:spPr bwMode="auto">
            <a:xfrm>
              <a:off x="3336950" y="2532635"/>
              <a:ext cx="4155519" cy="610517"/>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zh-CN" altLang="en-US" sz="2000" b="1" kern="0" dirty="0">
                  <a:solidFill>
                    <a:sysClr val="windowText" lastClr="000000"/>
                  </a:solidFill>
                </a:rPr>
                <a:t>做好顶层</a:t>
              </a:r>
              <a:r>
                <a:rPr lang="zh-CN" altLang="en-US" sz="2000" b="1" kern="0" dirty="0" smtClean="0">
                  <a:solidFill>
                    <a:sysClr val="windowText" lastClr="000000"/>
                  </a:solidFill>
                </a:rPr>
                <a:t>设计，</a:t>
              </a:r>
              <a:r>
                <a:rPr lang="zh-CN" altLang="en-US" sz="2000" b="1" kern="0" dirty="0">
                  <a:solidFill>
                    <a:sysClr val="windowText" lastClr="000000"/>
                  </a:solidFill>
                </a:rPr>
                <a:t>完善政策支撑体系。</a:t>
              </a:r>
              <a:endParaRPr lang="zh-CN" altLang="en-US" sz="2000" b="1" kern="0" dirty="0">
                <a:solidFill>
                  <a:sysClr val="windowText" lastClr="000000"/>
                </a:solidFill>
              </a:endParaRPr>
            </a:p>
          </p:txBody>
        </p:sp>
        <p:sp>
          <p:nvSpPr>
            <p:cNvPr id="40" name="AutoShape 18"/>
            <p:cNvSpPr>
              <a:spLocks noChangeArrowheads="1"/>
            </p:cNvSpPr>
            <p:nvPr/>
          </p:nvSpPr>
          <p:spPr bwMode="auto">
            <a:xfrm rot="10800000">
              <a:off x="3303195" y="3524847"/>
              <a:ext cx="4189274" cy="745957"/>
            </a:xfrm>
            <a:prstGeom prst="upArrowCallout">
              <a:avLst>
                <a:gd name="adj1" fmla="val 82868"/>
                <a:gd name="adj2" fmla="val 41434"/>
                <a:gd name="adj3" fmla="val 17995"/>
                <a:gd name="adj4" fmla="val 81949"/>
              </a:avLst>
            </a:prstGeom>
            <a:grpFill/>
            <a:ln w="317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1905" kern="0">
                <a:solidFill>
                  <a:sysClr val="windowText" lastClr="000000"/>
                </a:solidFill>
              </a:endParaRPr>
            </a:p>
          </p:txBody>
        </p:sp>
        <p:sp>
          <p:nvSpPr>
            <p:cNvPr id="41" name="Rectangle 20"/>
            <p:cNvSpPr>
              <a:spLocks noChangeArrowheads="1"/>
            </p:cNvSpPr>
            <p:nvPr/>
          </p:nvSpPr>
          <p:spPr bwMode="auto">
            <a:xfrm>
              <a:off x="3390299" y="3552609"/>
              <a:ext cx="4155519" cy="610517"/>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zh-CN" altLang="en-US" sz="2000" b="1" kern="0" dirty="0">
                  <a:solidFill>
                    <a:sysClr val="windowText" lastClr="000000"/>
                  </a:solidFill>
                </a:rPr>
                <a:t>以规划为纲</a:t>
              </a:r>
              <a:r>
                <a:rPr lang="zh-CN" altLang="en-US" sz="2000" b="1" kern="0" dirty="0" smtClean="0">
                  <a:solidFill>
                    <a:sysClr val="windowText" lastClr="000000"/>
                  </a:solidFill>
                </a:rPr>
                <a:t>，政府引导市场主导，聚焦</a:t>
              </a:r>
              <a:r>
                <a:rPr lang="zh-CN" altLang="en-US" sz="2000" b="1" kern="0" dirty="0">
                  <a:solidFill>
                    <a:sysClr val="windowText" lastClr="000000"/>
                  </a:solidFill>
                </a:rPr>
                <a:t>项目</a:t>
              </a:r>
              <a:r>
                <a:rPr lang="zh-CN" altLang="en-US" sz="2000" b="1" kern="0" dirty="0" smtClean="0">
                  <a:solidFill>
                    <a:sysClr val="windowText" lastClr="000000"/>
                  </a:solidFill>
                </a:rPr>
                <a:t>实施。</a:t>
              </a:r>
              <a:endParaRPr lang="zh-CN" altLang="en-US" sz="2000" b="1" kern="0" dirty="0">
                <a:solidFill>
                  <a:sysClr val="windowText" lastClr="000000"/>
                </a:solidFill>
              </a:endParaRPr>
            </a:p>
          </p:txBody>
        </p:sp>
      </p:grpSp>
      <p:sp>
        <p:nvSpPr>
          <p:cNvPr id="45" name="AutoShape 8"/>
          <p:cNvSpPr>
            <a:spLocks noChangeArrowheads="1"/>
          </p:cNvSpPr>
          <p:nvPr/>
        </p:nvSpPr>
        <p:spPr bwMode="auto">
          <a:xfrm rot="10800000">
            <a:off x="3824380" y="2234153"/>
            <a:ext cx="4568747" cy="887829"/>
          </a:xfrm>
          <a:prstGeom prst="upArrowCallout">
            <a:avLst>
              <a:gd name="adj1" fmla="val 82868"/>
              <a:gd name="adj2" fmla="val 41434"/>
              <a:gd name="adj3" fmla="val 17995"/>
              <a:gd name="adj4" fmla="val 81949"/>
            </a:avLst>
          </a:prstGeom>
          <a:gradFill rotWithShape="1">
            <a:gsLst>
              <a:gs pos="0">
                <a:srgbClr val="14CD68"/>
              </a:gs>
              <a:gs pos="100000">
                <a:srgbClr val="035C7D"/>
              </a:gs>
            </a:gsLst>
            <a:lin ang="5400000" scaled="0"/>
          </a:gradFill>
          <a:ln w="317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zh-CN" altLang="en-US" sz="2000" b="1" kern="0" dirty="0">
              <a:solidFill>
                <a:sysClr val="windowText" lastClr="000000"/>
              </a:solidFill>
            </a:endParaRPr>
          </a:p>
        </p:txBody>
      </p:sp>
      <p:sp>
        <p:nvSpPr>
          <p:cNvPr id="7" name="矩形 6"/>
          <p:cNvSpPr/>
          <p:nvPr/>
        </p:nvSpPr>
        <p:spPr>
          <a:xfrm>
            <a:off x="4303151" y="2460644"/>
            <a:ext cx="3493135" cy="398780"/>
          </a:xfrm>
          <a:prstGeom prst="rect">
            <a:avLst/>
          </a:prstGeom>
        </p:spPr>
        <p:txBody>
          <a:bodyPr wrap="none">
            <a:spAutoFit/>
          </a:bodyPr>
          <a:lstStyle/>
          <a:p>
            <a:pPr algn="ctr">
              <a:defRPr/>
            </a:pPr>
            <a:r>
              <a:rPr lang="zh-CN" altLang="en-US" sz="2000" b="1" kern="0" dirty="0" smtClean="0">
                <a:solidFill>
                  <a:sysClr val="windowText" lastClr="000000"/>
                </a:solidFill>
              </a:rPr>
              <a:t>加强“双碳”工作组织领导。</a:t>
            </a:r>
            <a:endParaRPr lang="zh-CN" altLang="en-US" sz="2000" b="1" kern="0" dirty="0" smtClean="0">
              <a:solidFill>
                <a:sysClr val="windowText" lastClr="000000"/>
              </a:solidFill>
            </a:endParaRPr>
          </a:p>
        </p:txBody>
      </p:sp>
      <p:pic>
        <p:nvPicPr>
          <p:cNvPr id="3" name="图片 2" descr="logo"/>
          <p:cNvPicPr>
            <a:picLocks noChangeAspect="1"/>
          </p:cNvPicPr>
          <p:nvPr/>
        </p:nvPicPr>
        <p:blipFill>
          <a:blip r:embed="rId2"/>
          <a:srcRect l="21291" t="10195"/>
          <a:stretch>
            <a:fillRect/>
          </a:stretch>
        </p:blipFill>
        <p:spPr>
          <a:xfrm>
            <a:off x="436880" y="26289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1088081" y="1054100"/>
            <a:ext cx="9469755" cy="521970"/>
          </a:xfrm>
          <a:prstGeom prst="rect">
            <a:avLst/>
          </a:prstGeom>
          <a:noFill/>
          <a:ln w="9525">
            <a:noFill/>
          </a:ln>
        </p:spPr>
        <p:txBody>
          <a:bodyPr wrap="square" anchor="t">
            <a:spAutoFit/>
          </a:bodyPr>
          <a:lstStyle/>
          <a:p>
            <a:pP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rPr>
              <a:t>                    </a:t>
            </a:r>
            <a:r>
              <a:rPr lang="zh-CN" altLang="en-US" sz="2800" dirty="0">
                <a:solidFill>
                  <a:schemeClr val="accent2">
                    <a:lumMod val="75000"/>
                  </a:schemeClr>
                </a:solidFill>
                <a:latin typeface="黑体" panose="02010609060101010101" charset="-122"/>
                <a:ea typeface="黑体" panose="02010609060101010101" charset="-122"/>
              </a:rPr>
              <a:t>建设成果</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1344930" y="2219325"/>
            <a:ext cx="9469120" cy="2676525"/>
          </a:xfrm>
          <a:prstGeom prst="rect">
            <a:avLst/>
          </a:prstGeom>
        </p:spPr>
        <p:txBody>
          <a:bodyPr wrap="square">
            <a:spAutoFit/>
          </a:bodyPr>
          <a:lstStyle/>
          <a:p>
            <a:pPr algn="just">
              <a:defRPr/>
            </a:pPr>
            <a:r>
              <a:rPr lang="en-US" altLang="zh-CN" sz="2400" dirty="0">
                <a:latin typeface="宋体" panose="02010600030101010101" pitchFamily="2" charset="-122"/>
                <a:ea typeface="宋体" panose="02010600030101010101" pitchFamily="2" charset="-122"/>
                <a:cs typeface="黑体" panose="02010609060101010101" charset="-122"/>
              </a:rPr>
              <a:t>    </a:t>
            </a:r>
            <a:r>
              <a:rPr lang="zh-CN" altLang="en-US" sz="2800" dirty="0">
                <a:latin typeface="宋体" panose="02010600030101010101" pitchFamily="2" charset="-122"/>
                <a:ea typeface="宋体" panose="02010600030101010101" pitchFamily="2" charset="-122"/>
                <a:cs typeface="黑体" panose="02010609060101010101" charset="-122"/>
              </a:rPr>
              <a:t>浐灞生态区自成立以来，坚持“生态立区，产业兴城”发展战略，构建“生态治理带动区域发展、新区开发支撑生态建设”的发展模式。近些年来浐灞生态区区域单位</a:t>
            </a:r>
            <a:r>
              <a:rPr lang="en-US" altLang="zh-CN" sz="2800" dirty="0">
                <a:latin typeface="宋体" panose="02010600030101010101" pitchFamily="2" charset="-122"/>
                <a:ea typeface="宋体" panose="02010600030101010101" pitchFamily="2" charset="-122"/>
                <a:cs typeface="黑体" panose="02010609060101010101" charset="-122"/>
              </a:rPr>
              <a:t>GDP</a:t>
            </a:r>
            <a:r>
              <a:rPr lang="zh-CN" altLang="en-US" sz="2800" dirty="0">
                <a:latin typeface="宋体" panose="02010600030101010101" pitchFamily="2" charset="-122"/>
                <a:ea typeface="宋体" panose="02010600030101010101" pitchFamily="2" charset="-122"/>
                <a:cs typeface="黑体" panose="02010609060101010101" charset="-122"/>
              </a:rPr>
              <a:t>能耗、节能双控指标排名均处于全市前列。2021年，全区能耗总量、单位GDP能耗都低于全市平均水平，位于开发区第二。2021年单位GDP能耗下降16%。</a:t>
            </a:r>
            <a:endParaRPr lang="zh-CN" altLang="en-US" sz="2800" dirty="0">
              <a:latin typeface="宋体" panose="02010600030101010101" pitchFamily="2" charset="-122"/>
              <a:ea typeface="宋体" panose="02010600030101010101" pitchFamily="2" charset="-122"/>
              <a:cs typeface="黑体" panose="02010609060101010101" charset="-122"/>
            </a:endParaRPr>
          </a:p>
        </p:txBody>
      </p:sp>
      <p:sp>
        <p:nvSpPr>
          <p:cNvPr id="6" name="矩形 5"/>
          <p:cNvSpPr/>
          <p:nvPr/>
        </p:nvSpPr>
        <p:spPr>
          <a:xfrm>
            <a:off x="625842" y="4230710"/>
            <a:ext cx="10188053" cy="460375"/>
          </a:xfrm>
          <a:prstGeom prst="rect">
            <a:avLst/>
          </a:prstGeom>
        </p:spPr>
        <p:txBody>
          <a:bodyPr wrap="square">
            <a:spAutoFit/>
          </a:bodyPr>
          <a:lstStyle/>
          <a:p>
            <a:r>
              <a:rPr lang="en-US" altLang="zh-CN" sz="2400" dirty="0" smtClean="0">
                <a:latin typeface="黑体" panose="02010609060101010101" charset="-122"/>
                <a:ea typeface="黑体" panose="02010609060101010101" charset="-122"/>
              </a:rPr>
              <a:t>     </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pic>
        <p:nvPicPr>
          <p:cNvPr id="4" name="图片 3" descr="logo"/>
          <p:cNvPicPr>
            <a:picLocks noChangeAspect="1"/>
          </p:cNvPicPr>
          <p:nvPr/>
        </p:nvPicPr>
        <p:blipFill>
          <a:blip r:embed="rId2"/>
          <a:srcRect l="21291" t="10195"/>
          <a:stretch>
            <a:fillRect/>
          </a:stretch>
        </p:blipFill>
        <p:spPr>
          <a:xfrm>
            <a:off x="388620" y="43878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822960" y="962660"/>
            <a:ext cx="10366375" cy="5200650"/>
          </a:xfrm>
          <a:prstGeom prst="rect">
            <a:avLst/>
          </a:prstGeom>
          <a:noFill/>
          <a:ln w="9525">
            <a:noFill/>
          </a:ln>
        </p:spPr>
        <p:txBody>
          <a:bodyPr wrap="square" anchor="t">
            <a:spAutoFit/>
          </a:bodyPr>
          <a:lstStyle/>
          <a:p>
            <a:pPr fontAlgn="base">
              <a:spcBef>
                <a:spcPct val="0"/>
              </a:spcBef>
              <a:spcAft>
                <a:spcPct val="0"/>
              </a:spcAft>
            </a:pPr>
            <a:r>
              <a:rPr lang="en-US" altLang="zh-CN" sz="2800" dirty="0" smtClean="0">
                <a:solidFill>
                  <a:schemeClr val="accent2">
                    <a:lumMod val="75000"/>
                  </a:schemeClr>
                </a:solidFill>
                <a:latin typeface="黑体" panose="02010609060101010101" charset="-122"/>
                <a:ea typeface="黑体" panose="02010609060101010101" charset="-122"/>
              </a:rPr>
              <a:t>                      </a:t>
            </a:r>
            <a:r>
              <a:rPr lang="zh-CN" altLang="en-US" sz="2800" dirty="0" smtClean="0">
                <a:solidFill>
                  <a:schemeClr val="accent2">
                    <a:lumMod val="75000"/>
                  </a:schemeClr>
                </a:solidFill>
                <a:latin typeface="黑体" panose="02010609060101010101" charset="-122"/>
                <a:ea typeface="黑体" panose="02010609060101010101" charset="-122"/>
              </a:rPr>
              <a:t>（</a:t>
            </a:r>
            <a:r>
              <a:rPr lang="en-US" altLang="zh-CN" sz="2800" dirty="0" smtClean="0">
                <a:solidFill>
                  <a:schemeClr val="accent2">
                    <a:lumMod val="75000"/>
                  </a:schemeClr>
                </a:solidFill>
                <a:latin typeface="黑体" panose="02010609060101010101" charset="-122"/>
                <a:ea typeface="黑体" panose="02010609060101010101" charset="-122"/>
              </a:rPr>
              <a:t>1</a:t>
            </a:r>
            <a:r>
              <a:rPr lang="zh-CN" altLang="en-US" sz="2800" dirty="0" smtClean="0">
                <a:solidFill>
                  <a:schemeClr val="accent2">
                    <a:lumMod val="75000"/>
                  </a:schemeClr>
                </a:solidFill>
                <a:latin typeface="黑体" panose="02010609060101010101" charset="-122"/>
                <a:ea typeface="黑体" panose="02010609060101010101" charset="-122"/>
              </a:rPr>
              <a:t>）一个领导小组</a:t>
            </a:r>
            <a:endParaRPr lang="en-US" altLang="zh-CN" sz="2800" dirty="0" smtClean="0">
              <a:solidFill>
                <a:schemeClr val="accent2">
                  <a:lumMod val="75000"/>
                </a:schemeClr>
              </a:solidFill>
              <a:latin typeface="黑体" panose="02010609060101010101" charset="-122"/>
              <a:ea typeface="黑体" panose="02010609060101010101" charset="-122"/>
            </a:endParaRPr>
          </a:p>
          <a:p>
            <a:endParaRPr lang="en-US" altLang="zh-CN" sz="2400" dirty="0">
              <a:latin typeface="黑体" panose="02010609060101010101" charset="-122"/>
              <a:ea typeface="黑体" panose="02010609060101010101" charset="-122"/>
              <a:cs typeface="黑体" panose="02010609060101010101" charset="-122"/>
            </a:endParaRPr>
          </a:p>
          <a:p>
            <a:pPr algn="just"/>
            <a:r>
              <a:rPr lang="en-US" altLang="zh-CN" sz="2400" dirty="0" smtClean="0">
                <a:latin typeface="黑体" panose="02010609060101010101" charset="-122"/>
                <a:ea typeface="黑体" panose="02010609060101010101" charset="-122"/>
                <a:cs typeface="黑体" panose="02010609060101010101" charset="-122"/>
              </a:rPr>
              <a:t>    </a:t>
            </a:r>
            <a:r>
              <a:rPr lang="en-US" altLang="zh-CN" sz="2800" dirty="0">
                <a:latin typeface="宋体" panose="02010600030101010101" pitchFamily="2" charset="-122"/>
                <a:ea typeface="宋体" panose="02010600030101010101" pitchFamily="2" charset="-122"/>
                <a:cs typeface="黑体" panose="02010609060101010101" charset="-122"/>
              </a:rPr>
              <a:t>1.</a:t>
            </a:r>
            <a:r>
              <a:rPr lang="zh-CN" altLang="zh-CN" sz="2800" dirty="0">
                <a:latin typeface="宋体" panose="02010600030101010101" pitchFamily="2" charset="-122"/>
                <a:ea typeface="宋体" panose="02010600030101010101" pitchFamily="2" charset="-122"/>
                <a:cs typeface="黑体" panose="02010609060101010101" charset="-122"/>
              </a:rPr>
              <a:t>机构设置。成立建设区域能源示范区建设领导小组，小组组长由管委会分管副主任担任，发改局、行政审批局等为成员。下设专家委员会、领导小组办公室，领导小组办公室设在发改局，办公室主任由发改局局长兼任。</a:t>
            </a:r>
            <a:endParaRPr lang="en-US" altLang="zh-CN" sz="2800" dirty="0">
              <a:latin typeface="宋体" panose="02010600030101010101" pitchFamily="2" charset="-122"/>
              <a:ea typeface="宋体" panose="02010600030101010101" pitchFamily="2" charset="-122"/>
              <a:cs typeface="黑体" panose="02010609060101010101" charset="-122"/>
            </a:endParaRPr>
          </a:p>
          <a:p>
            <a:pPr algn="just"/>
            <a:endParaRPr lang="zh-CN" altLang="zh-CN" sz="2800" dirty="0">
              <a:latin typeface="宋体" panose="02010600030101010101" pitchFamily="2" charset="-122"/>
              <a:ea typeface="宋体" panose="02010600030101010101" pitchFamily="2" charset="-122"/>
              <a:cs typeface="黑体" panose="02010609060101010101" charset="-122"/>
            </a:endParaRPr>
          </a:p>
          <a:p>
            <a:pPr algn="just"/>
            <a:r>
              <a:rPr lang="en-US" altLang="zh-CN" sz="2800" dirty="0">
                <a:latin typeface="宋体" panose="02010600030101010101" pitchFamily="2" charset="-122"/>
                <a:ea typeface="宋体" panose="02010600030101010101" pitchFamily="2" charset="-122"/>
                <a:cs typeface="黑体" panose="02010609060101010101" charset="-122"/>
              </a:rPr>
              <a:t>     2.</a:t>
            </a:r>
            <a:r>
              <a:rPr lang="zh-CN" altLang="zh-CN" sz="2800" dirty="0">
                <a:latin typeface="宋体" panose="02010600030101010101" pitchFamily="2" charset="-122"/>
                <a:ea typeface="宋体" panose="02010600030101010101" pitchFamily="2" charset="-122"/>
                <a:cs typeface="黑体" panose="02010609060101010101" charset="-122"/>
              </a:rPr>
              <a:t>主要职责。领导小组统筹区域能源示范区建设工作，负责制定全区能源总体规划、建设、运营，协调解决区域能源示范区建设进程中的相关事宜，审议确定全区绿色能源经营、建设、验收及项目供热方式，决定颁发绿色能源供热企业入区经营资质。</a:t>
            </a:r>
            <a:endParaRPr lang="zh-CN" altLang="zh-CN" sz="28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endParaRPr lang="zh-CN" altLang="zh-CN" sz="2800" dirty="0">
              <a:solidFill>
                <a:schemeClr val="accent2">
                  <a:lumMod val="75000"/>
                </a:schemeClr>
              </a:solidFill>
              <a:latin typeface="宋体" panose="02010600030101010101" pitchFamily="2" charset="-122"/>
              <a:ea typeface="宋体" panose="02010600030101010101" pitchFamily="2" charset="-122"/>
              <a:cs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278765" y="34734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107641" y="1199717"/>
            <a:ext cx="9469755" cy="521970"/>
          </a:xfrm>
          <a:prstGeom prst="rect">
            <a:avLst/>
          </a:prstGeom>
          <a:noFill/>
          <a:ln w="9525">
            <a:noFill/>
          </a:ln>
        </p:spPr>
        <p:txBody>
          <a:bodyPr wrap="square" anchor="t">
            <a:spAutoFit/>
          </a:bodyPr>
          <a:lstStyle/>
          <a:p>
            <a:pPr fontAlgn="base">
              <a:spcBef>
                <a:spcPct val="0"/>
              </a:spcBef>
              <a:spcAft>
                <a:spcPct val="0"/>
              </a:spcAft>
            </a:pPr>
            <a:r>
              <a:rPr lang="en-US" altLang="zh-CN" sz="2800" dirty="0" smtClean="0">
                <a:solidFill>
                  <a:schemeClr val="accent2">
                    <a:lumMod val="75000"/>
                  </a:schemeClr>
                </a:solidFill>
                <a:latin typeface="黑体" panose="02010609060101010101" charset="-122"/>
                <a:ea typeface="黑体" panose="02010609060101010101" charset="-122"/>
              </a:rPr>
              <a:t>                   </a:t>
            </a:r>
            <a:r>
              <a:rPr lang="zh-CN" altLang="en-US" sz="2800" dirty="0" smtClean="0">
                <a:solidFill>
                  <a:schemeClr val="accent2">
                    <a:lumMod val="75000"/>
                  </a:schemeClr>
                </a:solidFill>
                <a:latin typeface="黑体" panose="02010609060101010101" charset="-122"/>
                <a:ea typeface="黑体" panose="02010609060101010101" charset="-122"/>
              </a:rPr>
              <a:t>（</a:t>
            </a:r>
            <a:r>
              <a:rPr lang="en-US" altLang="zh-CN" sz="2800" dirty="0" smtClean="0">
                <a:solidFill>
                  <a:schemeClr val="accent2">
                    <a:lumMod val="75000"/>
                  </a:schemeClr>
                </a:solidFill>
                <a:latin typeface="黑体" panose="02010609060101010101" charset="-122"/>
                <a:ea typeface="黑体" panose="02010609060101010101" charset="-122"/>
              </a:rPr>
              <a:t>2</a:t>
            </a:r>
            <a:r>
              <a:rPr lang="zh-CN" altLang="en-US" sz="2800" dirty="0" smtClean="0">
                <a:solidFill>
                  <a:schemeClr val="accent2">
                    <a:lumMod val="75000"/>
                  </a:schemeClr>
                </a:solidFill>
                <a:latin typeface="黑体" panose="02010609060101010101" charset="-122"/>
                <a:ea typeface="黑体" panose="02010609060101010101" charset="-122"/>
              </a:rPr>
              <a:t>）</a:t>
            </a:r>
            <a:r>
              <a:rPr lang="en-US" altLang="zh-CN" sz="2800" dirty="0" smtClean="0">
                <a:solidFill>
                  <a:schemeClr val="accent2">
                    <a:lumMod val="75000"/>
                  </a:schemeClr>
                </a:solidFill>
                <a:latin typeface="黑体" panose="02010609060101010101" charset="-122"/>
                <a:ea typeface="黑体" panose="02010609060101010101" charset="-122"/>
              </a:rPr>
              <a:t>“1</a:t>
            </a:r>
            <a:r>
              <a:rPr lang="zh-CN" altLang="en-US" sz="2800" dirty="0" smtClean="0">
                <a:solidFill>
                  <a:schemeClr val="accent2">
                    <a:lumMod val="75000"/>
                  </a:schemeClr>
                </a:solidFill>
                <a:latin typeface="黑体" panose="02010609060101010101" charset="-122"/>
                <a:ea typeface="黑体" panose="02010609060101010101" charset="-122"/>
              </a:rPr>
              <a:t>＋</a:t>
            </a:r>
            <a:r>
              <a:rPr lang="en-US" altLang="zh-CN" sz="2800" dirty="0" smtClean="0">
                <a:solidFill>
                  <a:schemeClr val="accent2">
                    <a:lumMod val="75000"/>
                  </a:schemeClr>
                </a:solidFill>
                <a:latin typeface="黑体" panose="02010609060101010101" charset="-122"/>
                <a:ea typeface="黑体" panose="02010609060101010101" charset="-122"/>
              </a:rPr>
              <a:t>N”</a:t>
            </a:r>
            <a:r>
              <a:rPr lang="zh-CN" altLang="en-US" sz="2800" dirty="0" smtClean="0">
                <a:solidFill>
                  <a:schemeClr val="accent2">
                    <a:lumMod val="75000"/>
                  </a:schemeClr>
                </a:solidFill>
                <a:latin typeface="黑体" panose="02010609060101010101" charset="-122"/>
                <a:ea typeface="黑体" panose="02010609060101010101" charset="-122"/>
              </a:rPr>
              <a:t>政策支撑</a:t>
            </a:r>
            <a:r>
              <a:rPr lang="zh-CN" altLang="en-US" sz="2800" dirty="0">
                <a:solidFill>
                  <a:schemeClr val="accent2">
                    <a:lumMod val="75000"/>
                  </a:schemeClr>
                </a:solidFill>
                <a:latin typeface="黑体" panose="02010609060101010101" charset="-122"/>
                <a:ea typeface="黑体" panose="02010609060101010101" charset="-122"/>
              </a:rPr>
              <a:t>体系</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22" name="Rectangle 10"/>
          <p:cNvSpPr>
            <a:spLocks noChangeArrowheads="1"/>
          </p:cNvSpPr>
          <p:nvPr/>
        </p:nvSpPr>
        <p:spPr bwMode="auto">
          <a:xfrm>
            <a:off x="848995" y="2611120"/>
            <a:ext cx="7118350" cy="289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just">
              <a:defRPr/>
            </a:pPr>
            <a:r>
              <a:rPr lang="en-US" altLang="zh-CN" sz="2400" dirty="0">
                <a:latin typeface="宋体" panose="02010600030101010101" pitchFamily="2" charset="-122"/>
                <a:ea typeface="宋体" panose="02010600030101010101" pitchFamily="2" charset="-122"/>
                <a:cs typeface="黑体" panose="02010609060101010101" charset="-122"/>
              </a:rPr>
              <a:t>《</a:t>
            </a:r>
            <a:r>
              <a:rPr lang="zh-CN" altLang="en-US" sz="2400" dirty="0">
                <a:latin typeface="宋体" panose="02010600030101010101" pitchFamily="2" charset="-122"/>
                <a:ea typeface="宋体" panose="02010600030101010101" pitchFamily="2" charset="-122"/>
                <a:cs typeface="黑体" panose="02010609060101010101" charset="-122"/>
              </a:rPr>
              <a:t>西安浐灞生态区关于印发节能双控重点工作实施方案的通知</a:t>
            </a:r>
            <a:r>
              <a:rPr lang="zh-CN" altLang="en-US" sz="2400" dirty="0">
                <a:latin typeface="宋体" panose="02010600030101010101" pitchFamily="2" charset="-122"/>
                <a:ea typeface="宋体" panose="02010600030101010101" pitchFamily="2" charset="-122"/>
                <a:cs typeface="黑体" panose="02010609060101010101" charset="-122"/>
                <a:sym typeface="+mn-ea"/>
              </a:rPr>
              <a:t>（</a:t>
            </a:r>
            <a:r>
              <a:rPr lang="en-US" altLang="zh-CN" sz="2400" dirty="0">
                <a:latin typeface="宋体" panose="02010600030101010101" pitchFamily="2" charset="-122"/>
                <a:ea typeface="宋体" panose="02010600030101010101" pitchFamily="2" charset="-122"/>
                <a:cs typeface="黑体" panose="02010609060101010101" charset="-122"/>
                <a:sym typeface="+mn-ea"/>
              </a:rPr>
              <a:t>2020-2022</a:t>
            </a:r>
            <a:r>
              <a:rPr lang="zh-CN" altLang="en-US" sz="2400" dirty="0">
                <a:latin typeface="宋体" panose="02010600030101010101" pitchFamily="2" charset="-122"/>
                <a:ea typeface="宋体" panose="02010600030101010101" pitchFamily="2" charset="-122"/>
                <a:cs typeface="黑体" panose="02010609060101010101" charset="-122"/>
                <a:sym typeface="+mn-ea"/>
              </a:rPr>
              <a:t>年）</a:t>
            </a:r>
            <a:r>
              <a:rPr lang="en-US" altLang="zh-CN" sz="2400" dirty="0">
                <a:latin typeface="宋体" panose="02010600030101010101" pitchFamily="2" charset="-122"/>
                <a:ea typeface="宋体" panose="02010600030101010101" pitchFamily="2" charset="-122"/>
                <a:cs typeface="黑体" panose="02010609060101010101" charset="-122"/>
              </a:rPr>
              <a:t>》</a:t>
            </a:r>
            <a:endParaRPr lang="zh-CN" altLang="en-US" sz="2400" dirty="0">
              <a:latin typeface="宋体" panose="02010600030101010101" pitchFamily="2" charset="-122"/>
              <a:ea typeface="宋体" panose="02010600030101010101" pitchFamily="2" charset="-122"/>
              <a:cs typeface="黑体" panose="02010609060101010101" charset="-122"/>
            </a:endParaRPr>
          </a:p>
          <a:p>
            <a:pPr algn="just">
              <a:defRPr/>
            </a:pPr>
            <a:r>
              <a:rPr lang="en-US" altLang="zh-CN" sz="2400" dirty="0">
                <a:latin typeface="宋体" panose="02010600030101010101" pitchFamily="2" charset="-122"/>
                <a:ea typeface="宋体" panose="02010600030101010101" pitchFamily="2" charset="-122"/>
                <a:cs typeface="黑体" panose="02010609060101010101" charset="-122"/>
              </a:rPr>
              <a:t>《</a:t>
            </a:r>
            <a:r>
              <a:rPr lang="zh-CN" altLang="en-US" sz="2400" dirty="0">
                <a:latin typeface="宋体" panose="02010600030101010101" pitchFamily="2" charset="-122"/>
                <a:ea typeface="宋体" panose="02010600030101010101" pitchFamily="2" charset="-122"/>
                <a:cs typeface="黑体" panose="02010609060101010101" charset="-122"/>
              </a:rPr>
              <a:t>西安西安浐灞生态区推进新能源汽车充电基础设施建设三年行动方案（</a:t>
            </a:r>
            <a:r>
              <a:rPr lang="en-US" altLang="zh-CN" sz="2400" dirty="0">
                <a:latin typeface="宋体" panose="02010600030101010101" pitchFamily="2" charset="-122"/>
                <a:ea typeface="宋体" panose="02010600030101010101" pitchFamily="2" charset="-122"/>
                <a:cs typeface="黑体" panose="02010609060101010101" charset="-122"/>
              </a:rPr>
              <a:t>2020-2022</a:t>
            </a:r>
            <a:r>
              <a:rPr lang="zh-CN" altLang="en-US" sz="2400" dirty="0">
                <a:latin typeface="宋体" panose="02010600030101010101" pitchFamily="2" charset="-122"/>
                <a:ea typeface="宋体" panose="02010600030101010101" pitchFamily="2" charset="-122"/>
                <a:cs typeface="黑体" panose="02010609060101010101" charset="-122"/>
              </a:rPr>
              <a:t>年）</a:t>
            </a:r>
            <a:r>
              <a:rPr lang="en-US" altLang="zh-CN" sz="2400" dirty="0">
                <a:latin typeface="宋体" panose="02010600030101010101" pitchFamily="2" charset="-122"/>
                <a:ea typeface="宋体" panose="02010600030101010101" pitchFamily="2" charset="-122"/>
                <a:cs typeface="黑体" panose="02010609060101010101" charset="-122"/>
              </a:rPr>
              <a:t>》</a:t>
            </a:r>
            <a:endParaRPr lang="en-US" altLang="zh-CN" sz="2400" dirty="0">
              <a:latin typeface="宋体" panose="02010600030101010101" pitchFamily="2" charset="-122"/>
              <a:ea typeface="宋体" panose="02010600030101010101" pitchFamily="2" charset="-122"/>
              <a:cs typeface="黑体" panose="02010609060101010101" charset="-122"/>
            </a:endParaRPr>
          </a:p>
          <a:p>
            <a:pPr algn="just">
              <a:defRPr/>
            </a:pPr>
            <a:r>
              <a:rPr lang="zh-CN" altLang="en-US" sz="2400" dirty="0">
                <a:latin typeface="宋体" panose="02010600030101010101" pitchFamily="2" charset="-122"/>
                <a:ea typeface="宋体" panose="02010600030101010101" pitchFamily="2" charset="-122"/>
                <a:cs typeface="黑体" panose="02010609060101010101" charset="-122"/>
              </a:rPr>
              <a:t>《西安浐灞生态区推进黄河流域生态保护和高质量发展三年实施方案（</a:t>
            </a:r>
            <a:r>
              <a:rPr lang="en-US" altLang="zh-CN" sz="2400" dirty="0">
                <a:latin typeface="宋体" panose="02010600030101010101" pitchFamily="2" charset="-122"/>
                <a:ea typeface="宋体" panose="02010600030101010101" pitchFamily="2" charset="-122"/>
                <a:cs typeface="黑体" panose="02010609060101010101" charset="-122"/>
              </a:rPr>
              <a:t>2022-2024</a:t>
            </a:r>
            <a:r>
              <a:rPr lang="zh-CN" altLang="en-US" sz="2400" dirty="0">
                <a:latin typeface="宋体" panose="02010600030101010101" pitchFamily="2" charset="-122"/>
                <a:ea typeface="宋体" panose="02010600030101010101" pitchFamily="2" charset="-122"/>
                <a:cs typeface="黑体" panose="02010609060101010101" charset="-122"/>
              </a:rPr>
              <a:t>年）》</a:t>
            </a:r>
            <a:endParaRPr lang="zh-CN" altLang="en-US" sz="2400" dirty="0">
              <a:latin typeface="宋体" panose="02010600030101010101" pitchFamily="2" charset="-122"/>
              <a:ea typeface="宋体" panose="02010600030101010101" pitchFamily="2" charset="-122"/>
              <a:cs typeface="黑体" panose="02010609060101010101" charset="-122"/>
            </a:endParaRPr>
          </a:p>
          <a:p>
            <a:pPr algn="just">
              <a:defRPr/>
            </a:pPr>
            <a:r>
              <a:rPr lang="zh-CN" altLang="en-US" sz="2400" dirty="0">
                <a:latin typeface="宋体" panose="02010600030101010101" pitchFamily="2" charset="-122"/>
                <a:ea typeface="宋体" panose="02010600030101010101" pitchFamily="2" charset="-122"/>
                <a:cs typeface="黑体" panose="02010609060101010101" charset="-122"/>
              </a:rPr>
              <a:t>《西安浐灞生态区管理委员会关于印发推进地热能供热行动方案（试行）》</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sp>
        <p:nvSpPr>
          <p:cNvPr id="3" name="文本框 2"/>
          <p:cNvSpPr txBox="1"/>
          <p:nvPr/>
        </p:nvSpPr>
        <p:spPr>
          <a:xfrm>
            <a:off x="848995" y="1832610"/>
            <a:ext cx="7205980" cy="904240"/>
          </a:xfrm>
          <a:prstGeom prst="rect">
            <a:avLst/>
          </a:prstGeom>
          <a:noFill/>
        </p:spPr>
        <p:txBody>
          <a:bodyPr wrap="square" rtlCol="0">
            <a:noAutofit/>
          </a:bodyPr>
          <a:p>
            <a:r>
              <a:rPr lang="zh-CN" altLang="en-US" sz="2400" dirty="0">
                <a:latin typeface="宋体" panose="02010600030101010101" pitchFamily="2" charset="-122"/>
                <a:ea typeface="宋体" panose="02010600030101010101" pitchFamily="2" charset="-122"/>
                <a:cs typeface="黑体" panose="02010609060101010101" charset="-122"/>
                <a:sym typeface="+mn-ea"/>
              </a:rPr>
              <a:t>《</a:t>
            </a:r>
            <a:r>
              <a:rPr lang="zh-CN" altLang="en-US" sz="2400" dirty="0">
                <a:latin typeface="宋体" panose="02010600030101010101" pitchFamily="2" charset="-122"/>
                <a:ea typeface="宋体" panose="02010600030101010101" pitchFamily="2" charset="-122"/>
                <a:cs typeface="黑体" panose="02010609060101010101" charset="-122"/>
              </a:rPr>
              <a:t>西安浐</a:t>
            </a:r>
            <a:r>
              <a:rPr lang="zh-CN" altLang="en-US" sz="2400" dirty="0">
                <a:latin typeface="宋体" panose="02010600030101010101" pitchFamily="2" charset="-122"/>
                <a:ea typeface="宋体" panose="02010600030101010101" pitchFamily="2" charset="-122"/>
                <a:cs typeface="黑体" panose="02010609060101010101" charset="-122"/>
                <a:sym typeface="+mn-ea"/>
              </a:rPr>
              <a:t>灞生态区管理委员会推进区域能源示范区建设三年行动方案》</a:t>
            </a:r>
            <a:endParaRPr lang="zh-CN" altLang="en-US" sz="2400" dirty="0">
              <a:latin typeface="宋体" panose="02010600030101010101" pitchFamily="2" charset="-122"/>
              <a:ea typeface="宋体" panose="02010600030101010101" pitchFamily="2" charset="-122"/>
              <a:cs typeface="黑体" panose="02010609060101010101" charset="-122"/>
            </a:endParaRPr>
          </a:p>
          <a:p>
            <a:endParaRPr lang="zh-CN" altLang="en-US" sz="2400" dirty="0">
              <a:latin typeface="宋体" panose="02010600030101010101" pitchFamily="2" charset="-122"/>
              <a:ea typeface="宋体" panose="02010600030101010101" pitchFamily="2" charset="-122"/>
              <a:cs typeface="黑体" panose="02010609060101010101" charset="-122"/>
            </a:endParaRPr>
          </a:p>
        </p:txBody>
      </p:sp>
      <p:pic>
        <p:nvPicPr>
          <p:cNvPr id="4" name="图片 3" descr="QQ截图20221025102537"/>
          <p:cNvPicPr>
            <a:picLocks noChangeAspect="1"/>
          </p:cNvPicPr>
          <p:nvPr/>
        </p:nvPicPr>
        <p:blipFill>
          <a:blip r:embed="rId2"/>
          <a:stretch>
            <a:fillRect/>
          </a:stretch>
        </p:blipFill>
        <p:spPr>
          <a:xfrm>
            <a:off x="8752840" y="2063115"/>
            <a:ext cx="2477135" cy="3296920"/>
          </a:xfrm>
          <a:prstGeom prst="rect">
            <a:avLst/>
          </a:prstGeom>
        </p:spPr>
      </p:pic>
      <p:pic>
        <p:nvPicPr>
          <p:cNvPr id="10" name="图片 9" descr="logo"/>
          <p:cNvPicPr>
            <a:picLocks noChangeAspect="1"/>
          </p:cNvPicPr>
          <p:nvPr/>
        </p:nvPicPr>
        <p:blipFill>
          <a:blip r:embed="rId3"/>
          <a:srcRect l="21291" t="10195"/>
          <a:stretch>
            <a:fillRect/>
          </a:stretch>
        </p:blipFill>
        <p:spPr>
          <a:xfrm>
            <a:off x="351790" y="47371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292278" y="2078236"/>
            <a:ext cx="5516880" cy="3709035"/>
          </a:xfrm>
          <a:prstGeom prst="rect">
            <a:avLst/>
          </a:prstGeom>
        </p:spPr>
        <p:txBody>
          <a:bodyPr wrap="none">
            <a:spAutoFit/>
          </a:bodyPr>
          <a:lstStyle/>
          <a:p>
            <a:pPr algn="l">
              <a:lnSpc>
                <a:spcPct val="120000"/>
              </a:lnSpc>
            </a:pPr>
            <a:r>
              <a:rPr lang="zh-CN" altLang="en-US" sz="2800" dirty="0" smtClean="0">
                <a:latin typeface="黑体" panose="02010609060101010101" charset="-122"/>
                <a:ea typeface="黑体" panose="02010609060101010101" charset="-122"/>
                <a:sym typeface="+mn-ea"/>
              </a:rPr>
              <a:t>一、西安</a:t>
            </a:r>
            <a:r>
              <a:rPr lang="zh-CN" altLang="en-US" sz="2800" dirty="0">
                <a:latin typeface="黑体" panose="02010609060101010101" charset="-122"/>
                <a:ea typeface="黑体" panose="02010609060101010101" charset="-122"/>
                <a:sym typeface="+mn-ea"/>
              </a:rPr>
              <a:t>浐灞生态区</a:t>
            </a:r>
            <a:r>
              <a:rPr lang="zh-CN" altLang="en-US" sz="2800" dirty="0" smtClean="0">
                <a:latin typeface="黑体" panose="02010609060101010101" charset="-122"/>
                <a:ea typeface="黑体" panose="02010609060101010101" charset="-122"/>
                <a:sym typeface="+mn-ea"/>
              </a:rPr>
              <a:t>概况</a:t>
            </a:r>
            <a:endParaRPr lang="en-US" altLang="zh-CN" sz="2800" dirty="0" smtClean="0">
              <a:latin typeface="黑体" panose="02010609060101010101" charset="-122"/>
              <a:ea typeface="黑体" panose="02010609060101010101" charset="-122"/>
              <a:sym typeface="+mn-ea"/>
            </a:endParaRPr>
          </a:p>
          <a:p>
            <a:pPr algn="l">
              <a:lnSpc>
                <a:spcPct val="120000"/>
              </a:lnSpc>
            </a:pPr>
            <a:endParaRPr lang="en-US" altLang="zh-CN" sz="2800" dirty="0" smtClean="0">
              <a:solidFill>
                <a:srgbClr val="FF0000"/>
              </a:solidFill>
              <a:latin typeface="黑体" panose="02010609060101010101" charset="-122"/>
              <a:ea typeface="黑体" panose="02010609060101010101" charset="-122"/>
              <a:sym typeface="+mn-ea"/>
            </a:endParaRPr>
          </a:p>
          <a:p>
            <a:pPr algn="l">
              <a:lnSpc>
                <a:spcPct val="120000"/>
              </a:lnSpc>
            </a:pPr>
            <a:r>
              <a:rPr lang="zh-CN" altLang="en-US" sz="2800" dirty="0" smtClean="0">
                <a:latin typeface="黑体" panose="02010609060101010101" charset="-122"/>
                <a:ea typeface="黑体" panose="02010609060101010101" charset="-122"/>
                <a:sym typeface="+mn-ea"/>
              </a:rPr>
              <a:t>二、建设绿色低碳西安浐灞的探索</a:t>
            </a:r>
            <a:endParaRPr lang="zh-CN" altLang="en-US" sz="2800" dirty="0" smtClean="0">
              <a:latin typeface="黑体" panose="02010609060101010101" charset="-122"/>
              <a:ea typeface="黑体" panose="02010609060101010101" charset="-122"/>
              <a:sym typeface="+mn-ea"/>
            </a:endParaRPr>
          </a:p>
          <a:p>
            <a:pPr algn="l">
              <a:lnSpc>
                <a:spcPct val="120000"/>
              </a:lnSpc>
            </a:pPr>
            <a:endParaRPr lang="en-US" altLang="zh-CN" sz="2800" dirty="0" smtClean="0">
              <a:solidFill>
                <a:srgbClr val="FF0000"/>
              </a:solidFill>
              <a:latin typeface="黑体" panose="02010609060101010101" charset="-122"/>
              <a:ea typeface="黑体" panose="02010609060101010101" charset="-122"/>
              <a:sym typeface="+mn-ea"/>
            </a:endParaRPr>
          </a:p>
          <a:p>
            <a:pPr algn="l">
              <a:lnSpc>
                <a:spcPct val="120000"/>
              </a:lnSpc>
            </a:pPr>
            <a:r>
              <a:rPr lang="zh-CN" altLang="en-US" sz="2800" dirty="0" smtClean="0">
                <a:latin typeface="黑体" panose="02010609060101010101" charset="-122"/>
                <a:ea typeface="黑体" panose="02010609060101010101" charset="-122"/>
                <a:sym typeface="+mn-ea"/>
              </a:rPr>
              <a:t>三、</a:t>
            </a:r>
            <a:r>
              <a:rPr lang="zh-CN" altLang="en-US" sz="2800" dirty="0" smtClean="0">
                <a:latin typeface="黑体" panose="02010609060101010101" charset="-122"/>
                <a:ea typeface="黑体" panose="02010609060101010101" charset="-122"/>
                <a:sym typeface="+mn-ea"/>
              </a:rPr>
              <a:t>建设</a:t>
            </a:r>
            <a:r>
              <a:rPr lang="zh-CN" altLang="en-US" sz="2800" dirty="0" smtClean="0">
                <a:latin typeface="黑体" panose="02010609060101010101" charset="-122"/>
                <a:ea typeface="黑体" panose="02010609060101010101" charset="-122"/>
                <a:sym typeface="+mn-ea"/>
              </a:rPr>
              <a:t>区域能源示范区</a:t>
            </a:r>
            <a:endParaRPr lang="zh-CN" altLang="en-US" sz="2800" dirty="0" smtClean="0">
              <a:latin typeface="黑体" panose="02010609060101010101" charset="-122"/>
              <a:ea typeface="黑体" panose="02010609060101010101" charset="-122"/>
              <a:sym typeface="+mn-ea"/>
            </a:endParaRPr>
          </a:p>
          <a:p>
            <a:pPr algn="l">
              <a:lnSpc>
                <a:spcPct val="120000"/>
              </a:lnSpc>
            </a:pPr>
            <a:endParaRPr lang="zh-CN" altLang="en-US" sz="2800" dirty="0">
              <a:latin typeface="黑体" panose="02010609060101010101" charset="-122"/>
              <a:ea typeface="黑体" panose="02010609060101010101" charset="-122"/>
              <a:sym typeface="+mn-ea"/>
            </a:endParaRPr>
          </a:p>
          <a:p>
            <a:pPr algn="l">
              <a:lnSpc>
                <a:spcPct val="120000"/>
              </a:lnSpc>
            </a:pPr>
            <a:r>
              <a:rPr lang="zh-CN" altLang="en-US" sz="2800" dirty="0">
                <a:latin typeface="黑体" panose="02010609060101010101" charset="-122"/>
                <a:ea typeface="黑体" panose="02010609060101010101" charset="-122"/>
                <a:sym typeface="+mn-ea"/>
              </a:rPr>
              <a:t>四、下一步建设思路</a:t>
            </a:r>
            <a:endParaRPr lang="zh-CN" altLang="en-US" sz="2800" dirty="0">
              <a:latin typeface="黑体" panose="02010609060101010101" charset="-122"/>
              <a:ea typeface="黑体" panose="02010609060101010101" charset="-122"/>
              <a:sym typeface="+mn-ea"/>
            </a:endParaRPr>
          </a:p>
        </p:txBody>
      </p:sp>
      <p:sp>
        <p:nvSpPr>
          <p:cNvPr id="14" name="文本框 13"/>
          <p:cNvSpPr txBox="1"/>
          <p:nvPr/>
        </p:nvSpPr>
        <p:spPr>
          <a:xfrm>
            <a:off x="4164886" y="1032203"/>
            <a:ext cx="4310701" cy="706755"/>
          </a:xfrm>
          <a:prstGeom prst="rect">
            <a:avLst/>
          </a:prstGeom>
          <a:noFill/>
        </p:spPr>
        <p:txBody>
          <a:bodyPr wrap="square" rtlCol="0">
            <a:spAutoFit/>
          </a:bodyPr>
          <a:lstStyle/>
          <a:p>
            <a:r>
              <a:rPr lang="en-US" altLang="zh-CN" sz="4000" dirty="0">
                <a:solidFill>
                  <a:schemeClr val="accent2">
                    <a:lumMod val="75000"/>
                  </a:schemeClr>
                </a:solidFill>
                <a:latin typeface="黑体" panose="02010609060101010101" charset="-122"/>
                <a:ea typeface="黑体" panose="02010609060101010101" charset="-122"/>
              </a:rPr>
              <a:t>   </a:t>
            </a:r>
            <a:r>
              <a:rPr lang="zh-CN" altLang="en-US" sz="4000" b="1" dirty="0">
                <a:solidFill>
                  <a:schemeClr val="accent2">
                    <a:lumMod val="75000"/>
                  </a:schemeClr>
                </a:solidFill>
                <a:latin typeface="华文琥珀" panose="02010800040101010101" charset="-122"/>
                <a:ea typeface="华文琥珀" panose="02010800040101010101" charset="-122"/>
                <a:cs typeface="华文琥珀" panose="02010800040101010101" charset="-122"/>
              </a:rPr>
              <a:t>目</a:t>
            </a:r>
            <a:r>
              <a:rPr lang="en-US" altLang="zh-CN" sz="4000" b="1" dirty="0">
                <a:solidFill>
                  <a:schemeClr val="accent2">
                    <a:lumMod val="75000"/>
                  </a:schemeClr>
                </a:solidFill>
                <a:latin typeface="华文琥珀" panose="02010800040101010101" charset="-122"/>
                <a:ea typeface="华文琥珀" panose="02010800040101010101" charset="-122"/>
                <a:cs typeface="华文琥珀" panose="02010800040101010101" charset="-122"/>
              </a:rPr>
              <a:t> </a:t>
            </a:r>
            <a:r>
              <a:rPr lang="zh-CN" altLang="en-US" sz="4000" b="1" dirty="0">
                <a:solidFill>
                  <a:schemeClr val="accent2">
                    <a:lumMod val="75000"/>
                  </a:schemeClr>
                </a:solidFill>
                <a:latin typeface="华文琥珀" panose="02010800040101010101" charset="-122"/>
                <a:ea typeface="华文琥珀" panose="02010800040101010101" charset="-122"/>
                <a:cs typeface="华文琥珀" panose="02010800040101010101" charset="-122"/>
              </a:rPr>
              <a:t>录</a:t>
            </a:r>
            <a:endParaRPr lang="zh-CN" altLang="en-US" sz="4000" b="1" dirty="0">
              <a:solidFill>
                <a:schemeClr val="accent2">
                  <a:lumMod val="75000"/>
                </a:schemeClr>
              </a:solidFill>
              <a:latin typeface="华文琥珀" panose="02010800040101010101" charset="-122"/>
              <a:ea typeface="华文琥珀" panose="02010800040101010101" charset="-122"/>
              <a:cs typeface="华文琥珀" panose="02010800040101010101" charset="-122"/>
            </a:endParaRPr>
          </a:p>
        </p:txBody>
      </p:sp>
      <p:pic>
        <p:nvPicPr>
          <p:cNvPr id="10" name="图片 9" descr="logo"/>
          <p:cNvPicPr>
            <a:picLocks noChangeAspect="1"/>
          </p:cNvPicPr>
          <p:nvPr/>
        </p:nvPicPr>
        <p:blipFill>
          <a:blip r:embed="rId1"/>
          <a:srcRect l="21291" t="10195"/>
          <a:stretch>
            <a:fillRect/>
          </a:stretch>
        </p:blipFill>
        <p:spPr>
          <a:xfrm>
            <a:off x="412750" y="417195"/>
            <a:ext cx="2277110" cy="61531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1796260" y="1264196"/>
            <a:ext cx="9469755" cy="521970"/>
          </a:xfrm>
          <a:prstGeom prst="rect">
            <a:avLst/>
          </a:prstGeom>
          <a:noFill/>
          <a:ln w="9525">
            <a:noFill/>
          </a:ln>
        </p:spPr>
        <p:txBody>
          <a:bodyPr wrap="square" anchor="t">
            <a:spAutoFit/>
          </a:bodyPr>
          <a:lstStyle/>
          <a:p>
            <a:pPr fontAlgn="base">
              <a:spcBef>
                <a:spcPct val="0"/>
              </a:spcBef>
              <a:spcAft>
                <a:spcPct val="0"/>
              </a:spcAft>
            </a:pPr>
            <a:r>
              <a:rPr lang="en-US" altLang="zh-CN" sz="2800" dirty="0" smtClean="0">
                <a:solidFill>
                  <a:schemeClr val="accent2">
                    <a:lumMod val="75000"/>
                  </a:schemeClr>
                </a:solidFill>
                <a:latin typeface="黑体" panose="02010609060101010101" charset="-122"/>
                <a:ea typeface="黑体" panose="02010609060101010101" charset="-122"/>
              </a:rPr>
              <a:t>           </a:t>
            </a:r>
            <a:r>
              <a:rPr lang="zh-CN" altLang="en-US" sz="2800" dirty="0" smtClean="0">
                <a:solidFill>
                  <a:schemeClr val="accent2">
                    <a:lumMod val="75000"/>
                  </a:schemeClr>
                </a:solidFill>
                <a:latin typeface="黑体" panose="02010609060101010101" charset="-122"/>
                <a:ea typeface="黑体" panose="02010609060101010101" charset="-122"/>
              </a:rPr>
              <a:t>（</a:t>
            </a:r>
            <a:r>
              <a:rPr lang="en-US" altLang="zh-CN" sz="2800" dirty="0" smtClean="0">
                <a:solidFill>
                  <a:schemeClr val="accent2">
                    <a:lumMod val="75000"/>
                  </a:schemeClr>
                </a:solidFill>
                <a:latin typeface="黑体" panose="02010609060101010101" charset="-122"/>
                <a:ea typeface="黑体" panose="02010609060101010101" charset="-122"/>
              </a:rPr>
              <a:t>3</a:t>
            </a:r>
            <a:r>
              <a:rPr lang="zh-CN" altLang="en-US" sz="2800" dirty="0" smtClean="0">
                <a:solidFill>
                  <a:schemeClr val="accent2">
                    <a:lumMod val="75000"/>
                  </a:schemeClr>
                </a:solidFill>
                <a:latin typeface="黑体" panose="02010609060101010101" charset="-122"/>
                <a:ea typeface="黑体" panose="02010609060101010101" charset="-122"/>
              </a:rPr>
              <a:t>）一套区域能源专项方案</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925773" y="1556154"/>
            <a:ext cx="10340454" cy="369332"/>
          </a:xfrm>
          <a:prstGeom prst="rect">
            <a:avLst/>
          </a:prstGeom>
        </p:spPr>
        <p:txBody>
          <a:bodyPr wrap="square">
            <a:spAutoFit/>
          </a:bodyPr>
          <a:lstStyle/>
          <a:p>
            <a:pPr algn="just">
              <a:defRPr/>
            </a:pPr>
            <a:r>
              <a:rPr lang="zh-CN" altLang="en-US" b="1" kern="0" dirty="0">
                <a:solidFill>
                  <a:schemeClr val="tx2">
                    <a:lumMod val="60000"/>
                    <a:lumOff val="40000"/>
                  </a:schemeClr>
                </a:solidFill>
              </a:rPr>
              <a:t> </a:t>
            </a:r>
            <a:r>
              <a:rPr lang="zh-CN" altLang="en-US" b="1" kern="0" dirty="0" smtClean="0">
                <a:solidFill>
                  <a:schemeClr val="tx2">
                    <a:lumMod val="60000"/>
                    <a:lumOff val="40000"/>
                  </a:schemeClr>
                </a:solidFill>
              </a:rPr>
              <a:t>           </a:t>
            </a:r>
            <a:endParaRPr lang="en-US" altLang="zh-CN" sz="2400" dirty="0">
              <a:latin typeface="黑体" panose="02010609060101010101" charset="-122"/>
              <a:ea typeface="黑体" panose="02010609060101010101" charset="-122"/>
              <a:cs typeface="黑体" panose="02010609060101010101" charset="-122"/>
            </a:endParaRPr>
          </a:p>
        </p:txBody>
      </p:sp>
      <p:sp>
        <p:nvSpPr>
          <p:cNvPr id="6" name="矩形 5"/>
          <p:cNvSpPr/>
          <p:nvPr/>
        </p:nvSpPr>
        <p:spPr>
          <a:xfrm>
            <a:off x="1001973" y="3851400"/>
            <a:ext cx="10188053" cy="369332"/>
          </a:xfrm>
          <a:prstGeom prst="rect">
            <a:avLst/>
          </a:prstGeom>
        </p:spPr>
        <p:txBody>
          <a:bodyPr wrap="square">
            <a:spAutoFit/>
          </a:bodyPr>
          <a:lstStyle/>
          <a:p>
            <a:r>
              <a:rPr lang="zh-CN" altLang="en-US" b="1" kern="0" dirty="0" smtClean="0">
                <a:solidFill>
                  <a:schemeClr val="tx2">
                    <a:lumMod val="60000"/>
                    <a:lumOff val="40000"/>
                  </a:schemeClr>
                </a:solidFill>
              </a:rPr>
              <a:t>          </a:t>
            </a:r>
            <a:endParaRPr lang="zh-CN" altLang="en-US" sz="2400" dirty="0">
              <a:latin typeface="黑体" panose="02010609060101010101" charset="-122"/>
              <a:ea typeface="黑体" panose="02010609060101010101" charset="-122"/>
              <a:cs typeface="黑体" panose="02010609060101010101" charset="-122"/>
            </a:endParaRPr>
          </a:p>
        </p:txBody>
      </p:sp>
      <p:sp>
        <p:nvSpPr>
          <p:cNvPr id="7" name="矩形 6"/>
          <p:cNvSpPr/>
          <p:nvPr/>
        </p:nvSpPr>
        <p:spPr>
          <a:xfrm>
            <a:off x="925773" y="1510655"/>
            <a:ext cx="10264253" cy="461665"/>
          </a:xfrm>
          <a:prstGeom prst="rect">
            <a:avLst/>
          </a:prstGeom>
        </p:spPr>
        <p:txBody>
          <a:bodyPr wrap="square">
            <a:spAutoFit/>
          </a:bodyPr>
          <a:lstStyle/>
          <a:p>
            <a:pPr algn="just">
              <a:defRPr/>
            </a:pPr>
            <a:r>
              <a:rPr lang="zh-CN" altLang="en-US" sz="2400" dirty="0" smtClean="0">
                <a:latin typeface="黑体" panose="02010609060101010101" charset="-122"/>
                <a:ea typeface="黑体" panose="02010609060101010101" charset="-122"/>
                <a:cs typeface="黑体" panose="02010609060101010101" charset="-122"/>
              </a:rPr>
              <a:t>    </a:t>
            </a:r>
            <a:endParaRPr lang="zh-CN" altLang="en-US" sz="2400" dirty="0">
              <a:latin typeface="黑体" panose="02010609060101010101" charset="-122"/>
              <a:ea typeface="黑体" panose="02010609060101010101" charset="-122"/>
              <a:cs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388620" y="419735"/>
            <a:ext cx="2277110" cy="615315"/>
          </a:xfrm>
          <a:prstGeom prst="rect">
            <a:avLst/>
          </a:prstGeom>
        </p:spPr>
      </p:pic>
      <p:sp>
        <p:nvSpPr>
          <p:cNvPr id="4" name="文本框 3"/>
          <p:cNvSpPr txBox="1"/>
          <p:nvPr/>
        </p:nvSpPr>
        <p:spPr>
          <a:xfrm>
            <a:off x="1002665" y="2242185"/>
            <a:ext cx="9953625" cy="829945"/>
          </a:xfrm>
          <a:prstGeom prst="rect">
            <a:avLst/>
          </a:prstGeom>
          <a:noFill/>
        </p:spPr>
        <p:txBody>
          <a:bodyPr wrap="square" rtlCol="0" anchor="t">
            <a:spAutoFit/>
          </a:bodyPr>
          <a:p>
            <a:pPr algn="just"/>
            <a:r>
              <a:rPr lang="en-US" altLang="zh-CN" sz="2400" dirty="0">
                <a:latin typeface="宋体" panose="02010600030101010101" pitchFamily="2" charset="-122"/>
                <a:ea typeface="宋体" panose="02010600030101010101" pitchFamily="2" charset="-122"/>
                <a:cs typeface="黑体" panose="02010609060101010101" charset="-122"/>
                <a:sym typeface="+mn-ea"/>
              </a:rPr>
              <a:t>    </a:t>
            </a:r>
            <a:r>
              <a:rPr lang="zh-CN" altLang="en-US" sz="2400" dirty="0">
                <a:latin typeface="宋体" panose="02010600030101010101" pitchFamily="2" charset="-122"/>
                <a:ea typeface="宋体" panose="02010600030101010101" pitchFamily="2" charset="-122"/>
                <a:cs typeface="黑体" panose="02010609060101010101" charset="-122"/>
                <a:sym typeface="+mn-ea"/>
              </a:rPr>
              <a:t>按照区域能源能源示范区专家的建议，制定了《</a:t>
            </a:r>
            <a:r>
              <a:rPr lang="zh-CN" altLang="en-US" sz="2400" dirty="0">
                <a:latin typeface="宋体" panose="02010600030101010101" pitchFamily="2" charset="-122"/>
                <a:ea typeface="宋体" panose="02010600030101010101" pitchFamily="2" charset="-122"/>
                <a:cs typeface="黑体" panose="02010609060101010101" charset="-122"/>
                <a:sym typeface="+mn-ea"/>
              </a:rPr>
              <a:t>西安浐</a:t>
            </a:r>
            <a:r>
              <a:rPr lang="zh-CN" altLang="en-US" sz="2400" dirty="0">
                <a:latin typeface="宋体" panose="02010600030101010101" pitchFamily="2" charset="-122"/>
                <a:ea typeface="宋体" panose="02010600030101010101" pitchFamily="2" charset="-122"/>
                <a:cs typeface="黑体" panose="02010609060101010101" charset="-122"/>
                <a:sym typeface="+mn-ea"/>
              </a:rPr>
              <a:t>灞生态区管理委员会推进区域能源示范区建设三年行动方案》。</a:t>
            </a:r>
            <a:endParaRPr lang="zh-CN" altLang="en-US" sz="2400" dirty="0">
              <a:latin typeface="宋体" panose="02010600030101010101" pitchFamily="2" charset="-122"/>
              <a:ea typeface="宋体" panose="02010600030101010101" pitchFamily="2"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1796260" y="1264196"/>
            <a:ext cx="9469755" cy="521970"/>
          </a:xfrm>
          <a:prstGeom prst="rect">
            <a:avLst/>
          </a:prstGeom>
          <a:noFill/>
          <a:ln w="9525">
            <a:noFill/>
          </a:ln>
        </p:spPr>
        <p:txBody>
          <a:bodyPr wrap="square" anchor="t">
            <a:spAutoFit/>
          </a:bodyPr>
          <a:lstStyle/>
          <a:p>
            <a:pPr fontAlgn="base">
              <a:spcBef>
                <a:spcPct val="0"/>
              </a:spcBef>
              <a:spcAft>
                <a:spcPct val="0"/>
              </a:spcAft>
            </a:pPr>
            <a:r>
              <a:rPr lang="en-US" altLang="zh-CN" sz="2800" dirty="0" smtClean="0">
                <a:solidFill>
                  <a:schemeClr val="accent2">
                    <a:lumMod val="75000"/>
                  </a:schemeClr>
                </a:solidFill>
                <a:latin typeface="黑体" panose="02010609060101010101" charset="-122"/>
                <a:ea typeface="黑体" panose="02010609060101010101" charset="-122"/>
              </a:rPr>
              <a:t>           </a:t>
            </a:r>
            <a:r>
              <a:rPr lang="zh-CN" altLang="en-US" sz="2800" dirty="0" smtClean="0">
                <a:solidFill>
                  <a:schemeClr val="accent2">
                    <a:lumMod val="75000"/>
                  </a:schemeClr>
                </a:solidFill>
                <a:latin typeface="黑体" panose="02010609060101010101" charset="-122"/>
                <a:ea typeface="黑体" panose="02010609060101010101" charset="-122"/>
              </a:rPr>
              <a:t>（</a:t>
            </a:r>
            <a:r>
              <a:rPr lang="en-US" altLang="zh-CN" sz="2800" dirty="0" smtClean="0">
                <a:solidFill>
                  <a:schemeClr val="accent2">
                    <a:lumMod val="75000"/>
                  </a:schemeClr>
                </a:solidFill>
                <a:latin typeface="黑体" panose="02010609060101010101" charset="-122"/>
                <a:ea typeface="黑体" panose="02010609060101010101" charset="-122"/>
              </a:rPr>
              <a:t>4</a:t>
            </a:r>
            <a:r>
              <a:rPr lang="zh-CN" altLang="en-US" sz="2800" dirty="0" smtClean="0">
                <a:solidFill>
                  <a:schemeClr val="accent2">
                    <a:lumMod val="75000"/>
                  </a:schemeClr>
                </a:solidFill>
                <a:latin typeface="黑体" panose="02010609060101010101" charset="-122"/>
                <a:ea typeface="黑体" panose="02010609060101010101" charset="-122"/>
              </a:rPr>
              <a:t>）一套区域能源专项规划</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925773" y="1556154"/>
            <a:ext cx="10340454" cy="369332"/>
          </a:xfrm>
          <a:prstGeom prst="rect">
            <a:avLst/>
          </a:prstGeom>
        </p:spPr>
        <p:txBody>
          <a:bodyPr wrap="square">
            <a:spAutoFit/>
          </a:bodyPr>
          <a:lstStyle/>
          <a:p>
            <a:pPr algn="just">
              <a:defRPr/>
            </a:pPr>
            <a:r>
              <a:rPr lang="zh-CN" altLang="en-US" b="1" kern="0" dirty="0">
                <a:solidFill>
                  <a:schemeClr val="tx2">
                    <a:lumMod val="60000"/>
                    <a:lumOff val="40000"/>
                  </a:schemeClr>
                </a:solidFill>
              </a:rPr>
              <a:t> </a:t>
            </a:r>
            <a:r>
              <a:rPr lang="zh-CN" altLang="en-US" b="1" kern="0" dirty="0" smtClean="0">
                <a:solidFill>
                  <a:schemeClr val="tx2">
                    <a:lumMod val="60000"/>
                    <a:lumOff val="40000"/>
                  </a:schemeClr>
                </a:solidFill>
              </a:rPr>
              <a:t>           </a:t>
            </a:r>
            <a:endParaRPr lang="en-US" altLang="zh-CN" sz="2400" dirty="0">
              <a:latin typeface="黑体" panose="02010609060101010101" charset="-122"/>
              <a:ea typeface="黑体" panose="02010609060101010101" charset="-122"/>
              <a:cs typeface="黑体" panose="02010609060101010101" charset="-122"/>
            </a:endParaRPr>
          </a:p>
        </p:txBody>
      </p:sp>
      <p:sp>
        <p:nvSpPr>
          <p:cNvPr id="6" name="矩形 5"/>
          <p:cNvSpPr/>
          <p:nvPr/>
        </p:nvSpPr>
        <p:spPr>
          <a:xfrm>
            <a:off x="1001973" y="3851400"/>
            <a:ext cx="10188053" cy="369332"/>
          </a:xfrm>
          <a:prstGeom prst="rect">
            <a:avLst/>
          </a:prstGeom>
        </p:spPr>
        <p:txBody>
          <a:bodyPr wrap="square">
            <a:spAutoFit/>
          </a:bodyPr>
          <a:lstStyle/>
          <a:p>
            <a:r>
              <a:rPr lang="zh-CN" altLang="en-US" b="1" kern="0" dirty="0" smtClean="0">
                <a:solidFill>
                  <a:schemeClr val="tx2">
                    <a:lumMod val="60000"/>
                    <a:lumOff val="40000"/>
                  </a:schemeClr>
                </a:solidFill>
              </a:rPr>
              <a:t>          </a:t>
            </a:r>
            <a:endParaRPr lang="zh-CN" altLang="en-US" sz="2400" dirty="0">
              <a:latin typeface="黑体" panose="02010609060101010101" charset="-122"/>
              <a:ea typeface="黑体" panose="02010609060101010101" charset="-122"/>
              <a:cs typeface="黑体" panose="02010609060101010101" charset="-122"/>
            </a:endParaRPr>
          </a:p>
        </p:txBody>
      </p:sp>
      <p:sp>
        <p:nvSpPr>
          <p:cNvPr id="7" name="矩形 6"/>
          <p:cNvSpPr/>
          <p:nvPr/>
        </p:nvSpPr>
        <p:spPr>
          <a:xfrm>
            <a:off x="1001973" y="1510020"/>
            <a:ext cx="10264253" cy="461665"/>
          </a:xfrm>
          <a:prstGeom prst="rect">
            <a:avLst/>
          </a:prstGeom>
        </p:spPr>
        <p:txBody>
          <a:bodyPr wrap="square">
            <a:spAutoFit/>
          </a:bodyPr>
          <a:lstStyle/>
          <a:p>
            <a:pPr algn="just">
              <a:defRPr/>
            </a:pPr>
            <a:r>
              <a:rPr lang="zh-CN" altLang="en-US" sz="2400" dirty="0" smtClean="0">
                <a:latin typeface="黑体" panose="02010609060101010101" charset="-122"/>
                <a:ea typeface="黑体" panose="02010609060101010101" charset="-122"/>
                <a:cs typeface="黑体" panose="02010609060101010101" charset="-122"/>
              </a:rPr>
              <a:t>    </a:t>
            </a:r>
            <a:endParaRPr lang="zh-CN" altLang="en-US" sz="2400" dirty="0">
              <a:latin typeface="黑体" panose="02010609060101010101" charset="-122"/>
              <a:ea typeface="黑体" panose="02010609060101010101" charset="-122"/>
              <a:cs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388620" y="419735"/>
            <a:ext cx="2277110" cy="615315"/>
          </a:xfrm>
          <a:prstGeom prst="rect">
            <a:avLst/>
          </a:prstGeom>
        </p:spPr>
      </p:pic>
      <p:sp>
        <p:nvSpPr>
          <p:cNvPr id="4" name="文本框 3"/>
          <p:cNvSpPr txBox="1"/>
          <p:nvPr/>
        </p:nvSpPr>
        <p:spPr>
          <a:xfrm>
            <a:off x="1002665" y="2242185"/>
            <a:ext cx="9953625" cy="829945"/>
          </a:xfrm>
          <a:prstGeom prst="rect">
            <a:avLst/>
          </a:prstGeom>
          <a:noFill/>
        </p:spPr>
        <p:txBody>
          <a:bodyPr wrap="square" rtlCol="0" anchor="t">
            <a:spAutoFit/>
          </a:bodyPr>
          <a:p>
            <a:pPr algn="just"/>
            <a:r>
              <a:rPr lang="en-US" altLang="zh-CN" sz="2400" dirty="0">
                <a:latin typeface="宋体" panose="02010600030101010101" pitchFamily="2" charset="-122"/>
                <a:ea typeface="宋体" panose="02010600030101010101" pitchFamily="2" charset="-122"/>
                <a:cs typeface="黑体" panose="02010609060101010101" charset="-122"/>
                <a:sym typeface="+mn-ea"/>
              </a:rPr>
              <a:t>    </a:t>
            </a:r>
            <a:r>
              <a:rPr lang="zh-CN" altLang="en-US" sz="2400" dirty="0">
                <a:latin typeface="宋体" panose="02010600030101010101" pitchFamily="2" charset="-122"/>
                <a:ea typeface="宋体" panose="02010600030101010101" pitchFamily="2" charset="-122"/>
                <a:cs typeface="黑体" panose="02010609060101010101" charset="-122"/>
                <a:sym typeface="+mn-ea"/>
              </a:rPr>
              <a:t>为区域能源能源示范区，按照区域特点，制定了《</a:t>
            </a:r>
            <a:r>
              <a:rPr lang="zh-CN" altLang="en-US" sz="2400" dirty="0">
                <a:latin typeface="宋体" panose="02010600030101010101" pitchFamily="2" charset="-122"/>
                <a:ea typeface="宋体" panose="02010600030101010101" pitchFamily="2" charset="-122"/>
                <a:cs typeface="黑体" panose="02010609060101010101" charset="-122"/>
                <a:sym typeface="+mn-ea"/>
              </a:rPr>
              <a:t>西安浐</a:t>
            </a:r>
            <a:r>
              <a:rPr lang="zh-CN" altLang="en-US" sz="2400" dirty="0">
                <a:latin typeface="宋体" panose="02010600030101010101" pitchFamily="2" charset="-122"/>
                <a:ea typeface="宋体" panose="02010600030101010101" pitchFamily="2" charset="-122"/>
                <a:cs typeface="黑体" panose="02010609060101010101" charset="-122"/>
                <a:sym typeface="+mn-ea"/>
              </a:rPr>
              <a:t>灞生态区供热规划》。</a:t>
            </a:r>
            <a:endParaRPr lang="zh-CN" altLang="en-US" sz="2400" dirty="0">
              <a:latin typeface="宋体" panose="02010600030101010101" pitchFamily="2" charset="-122"/>
              <a:ea typeface="宋体" panose="02010600030101010101" pitchFamily="2"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204161" y="967105"/>
            <a:ext cx="9469755" cy="521970"/>
          </a:xfrm>
          <a:prstGeom prst="rect">
            <a:avLst/>
          </a:prstGeom>
          <a:noFill/>
          <a:ln w="9525">
            <a:noFill/>
          </a:ln>
        </p:spPr>
        <p:txBody>
          <a:bodyPr wrap="square" anchor="t">
            <a:spAutoFit/>
          </a:bodyPr>
          <a:lstStyle/>
          <a:p>
            <a:pP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rPr>
              <a:t>                    </a:t>
            </a:r>
            <a:r>
              <a:rPr lang="zh-CN" altLang="en-US" sz="2800" dirty="0">
                <a:solidFill>
                  <a:schemeClr val="accent2">
                    <a:lumMod val="75000"/>
                  </a:schemeClr>
                </a:solidFill>
                <a:latin typeface="黑体" panose="02010609060101010101" charset="-122"/>
                <a:ea typeface="黑体" panose="02010609060101010101" charset="-122"/>
              </a:rPr>
              <a:t>（</a:t>
            </a:r>
            <a:r>
              <a:rPr lang="en-US" altLang="zh-CN" sz="2800" dirty="0">
                <a:solidFill>
                  <a:schemeClr val="accent2">
                    <a:lumMod val="75000"/>
                  </a:schemeClr>
                </a:solidFill>
                <a:latin typeface="黑体" panose="02010609060101010101" charset="-122"/>
                <a:ea typeface="黑体" panose="02010609060101010101" charset="-122"/>
              </a:rPr>
              <a:t>4</a:t>
            </a:r>
            <a:r>
              <a:rPr lang="zh-CN" altLang="en-US" sz="2800" dirty="0">
                <a:solidFill>
                  <a:schemeClr val="accent2">
                    <a:lumMod val="75000"/>
                  </a:schemeClr>
                </a:solidFill>
                <a:latin typeface="黑体" panose="02010609060101010101" charset="-122"/>
                <a:ea typeface="黑体" panose="02010609060101010101" charset="-122"/>
              </a:rPr>
              <a:t>）建设一批示范项目</a:t>
            </a:r>
            <a:endParaRPr lang="zh-CN" altLang="en-US" sz="2800" dirty="0">
              <a:solidFill>
                <a:schemeClr val="accent2">
                  <a:lumMod val="75000"/>
                </a:schemeClr>
              </a:solidFill>
              <a:latin typeface="黑体" panose="02010609060101010101" charset="-122"/>
              <a:ea typeface="黑体" panose="02010609060101010101" charset="-122"/>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724535" y="1783715"/>
            <a:ext cx="6096635" cy="4154170"/>
          </a:xfrm>
          <a:prstGeom prst="rect">
            <a:avLst/>
          </a:prstGeom>
        </p:spPr>
        <p:txBody>
          <a:bodyPr wrap="square">
            <a:spAutoFit/>
          </a:bodyPr>
          <a:lstStyle/>
          <a:p>
            <a:pPr algn="just">
              <a:defRPr/>
            </a:pPr>
            <a:r>
              <a:rPr lang="zh-CN" altLang="en-US" sz="2400" dirty="0">
                <a:latin typeface="宋体" panose="02010600030101010101" pitchFamily="2" charset="-122"/>
                <a:ea typeface="宋体" panose="02010600030101010101" pitchFamily="2" charset="-122"/>
                <a:cs typeface="黑体" panose="02010609060101010101" charset="-122"/>
              </a:rPr>
              <a:t>    </a:t>
            </a:r>
            <a:r>
              <a:rPr lang="en-US" altLang="zh-CN" sz="2400" b="1" dirty="0" smtClean="0">
                <a:solidFill>
                  <a:srgbClr val="FF0000"/>
                </a:solidFill>
                <a:latin typeface="宋体" panose="02010600030101010101" pitchFamily="2" charset="-122"/>
                <a:ea typeface="宋体" panose="02010600030101010101" pitchFamily="2" charset="-122"/>
                <a:cs typeface="黑体" panose="02010609060101010101" charset="-122"/>
              </a:rPr>
              <a:t>1</a:t>
            </a:r>
            <a:r>
              <a:rPr lang="en-US" altLang="zh-CN" sz="2400" b="1" dirty="0">
                <a:solidFill>
                  <a:srgbClr val="FF0000"/>
                </a:solidFill>
                <a:latin typeface="宋体" panose="02010600030101010101" pitchFamily="2" charset="-122"/>
                <a:ea typeface="宋体" panose="02010600030101010101" pitchFamily="2" charset="-122"/>
                <a:cs typeface="黑体" panose="02010609060101010101" charset="-122"/>
              </a:rPr>
              <a:t>.</a:t>
            </a:r>
            <a:r>
              <a:rPr lang="zh-CN" altLang="en-US" sz="2400" b="1" dirty="0">
                <a:solidFill>
                  <a:srgbClr val="FF0000"/>
                </a:solidFill>
                <a:latin typeface="宋体" panose="02010600030101010101" pitchFamily="2" charset="-122"/>
                <a:ea typeface="宋体" panose="02010600030101010101" pitchFamily="2" charset="-122"/>
                <a:cs typeface="黑体" panose="02010609060101010101" charset="-122"/>
              </a:rPr>
              <a:t>绿色清洁供热项目建设：</a:t>
            </a:r>
            <a:r>
              <a:rPr lang="zh-CN" altLang="en-US" sz="2400" dirty="0">
                <a:latin typeface="宋体" panose="02010600030101010101" pitchFamily="2" charset="-122"/>
                <a:ea typeface="宋体" panose="02010600030101010101" pitchFamily="2" charset="-122"/>
                <a:cs typeface="黑体" panose="02010609060101010101" charset="-122"/>
              </a:rPr>
              <a:t>全面优化城市供热能源结构，率先开展分布式城市综合供热系统建设，初步建立了以污水余热、中深层地热利用为先导，以天然气等清洁能源为过度的新型城市综合供热系统。</a:t>
            </a:r>
            <a:endParaRPr lang="zh-CN" altLang="en-US" sz="2400" dirty="0">
              <a:latin typeface="宋体" panose="02010600030101010101" pitchFamily="2" charset="-122"/>
              <a:ea typeface="宋体" panose="02010600030101010101" pitchFamily="2" charset="-122"/>
              <a:cs typeface="黑体" panose="02010609060101010101" charset="-122"/>
            </a:endParaRPr>
          </a:p>
          <a:p>
            <a:pPr algn="just">
              <a:defRPr/>
            </a:pPr>
            <a:r>
              <a:rPr lang="zh-CN" altLang="en-US" sz="2400" dirty="0">
                <a:latin typeface="宋体" panose="02010600030101010101" pitchFamily="2" charset="-122"/>
                <a:ea typeface="宋体" panose="02010600030101010101" pitchFamily="2" charset="-122"/>
                <a:cs typeface="黑体" panose="02010609060101010101" charset="-122"/>
              </a:rPr>
              <a:t> </a:t>
            </a:r>
            <a:r>
              <a:rPr lang="en-US" altLang="zh-CN" sz="2400" dirty="0">
                <a:latin typeface="宋体" panose="02010600030101010101" pitchFamily="2" charset="-122"/>
                <a:ea typeface="宋体" panose="02010600030101010101" pitchFamily="2" charset="-122"/>
                <a:cs typeface="黑体" panose="02010609060101010101" charset="-122"/>
              </a:rPr>
              <a:t>   </a:t>
            </a:r>
            <a:r>
              <a:rPr lang="zh-CN" altLang="en-US" sz="2400" dirty="0">
                <a:latin typeface="宋体" panose="02010600030101010101" pitchFamily="2" charset="-122"/>
                <a:ea typeface="宋体" panose="02010600030101010101" pitchFamily="2" charset="-122"/>
                <a:cs typeface="黑体" panose="02010609060101010101" charset="-122"/>
                <a:sym typeface="+mn-ea"/>
              </a:rPr>
              <a:t>到2021年底，区内新建供热项目已全部使用清洁能源取暖，全区已建成绿色能源为主的供热项目86个，供热面积约2140万平方米，其中以天然气锅炉为主供热面积约1050万平米，以中深层地热、污水源热泵等形式的低碳清洁供热面积约240万平米。</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sp>
        <p:nvSpPr>
          <p:cNvPr id="6" name="矩形 5"/>
          <p:cNvSpPr/>
          <p:nvPr/>
        </p:nvSpPr>
        <p:spPr>
          <a:xfrm>
            <a:off x="625842" y="4230710"/>
            <a:ext cx="10188053" cy="460375"/>
          </a:xfrm>
          <a:prstGeom prst="rect">
            <a:avLst/>
          </a:prstGeom>
        </p:spPr>
        <p:txBody>
          <a:bodyPr wrap="square">
            <a:spAutoFit/>
          </a:bodyPr>
          <a:lstStyle/>
          <a:p>
            <a:r>
              <a:rPr lang="en-US" altLang="zh-CN" sz="2400" dirty="0" smtClean="0">
                <a:latin typeface="黑体" panose="02010609060101010101" charset="-122"/>
                <a:ea typeface="黑体" panose="02010609060101010101" charset="-122"/>
              </a:rPr>
              <a:t>     </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pic>
        <p:nvPicPr>
          <p:cNvPr id="11" name="图片 10" descr="135792716"/>
          <p:cNvPicPr>
            <a:picLocks noChangeAspect="1"/>
          </p:cNvPicPr>
          <p:nvPr/>
        </p:nvPicPr>
        <p:blipFill>
          <a:blip r:embed="rId2"/>
          <a:stretch>
            <a:fillRect/>
          </a:stretch>
        </p:blipFill>
        <p:spPr>
          <a:xfrm>
            <a:off x="7121525" y="1783715"/>
            <a:ext cx="4487545" cy="4055110"/>
          </a:xfrm>
          <a:prstGeom prst="rect">
            <a:avLst/>
          </a:prstGeom>
        </p:spPr>
      </p:pic>
      <p:pic>
        <p:nvPicPr>
          <p:cNvPr id="5" name="图片 4" descr="logo"/>
          <p:cNvPicPr>
            <a:picLocks noChangeAspect="1"/>
          </p:cNvPicPr>
          <p:nvPr/>
        </p:nvPicPr>
        <p:blipFill>
          <a:blip r:embed="rId3"/>
          <a:srcRect l="21291" t="10195"/>
          <a:stretch>
            <a:fillRect/>
          </a:stretch>
        </p:blipFill>
        <p:spPr>
          <a:xfrm>
            <a:off x="511175" y="35179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1003300" y="2023110"/>
            <a:ext cx="5381625" cy="4399915"/>
          </a:xfrm>
          <a:prstGeom prst="rect">
            <a:avLst/>
          </a:prstGeom>
        </p:spPr>
        <p:txBody>
          <a:bodyPr wrap="square">
            <a:spAutoFit/>
          </a:bodyPr>
          <a:lstStyle/>
          <a:p>
            <a:pPr algn="just">
              <a:defRPr/>
            </a:pPr>
            <a:r>
              <a:rPr lang="en-US" altLang="zh-CN"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   </a:t>
            </a:r>
            <a:r>
              <a:rPr lang="en-US" altLang="zh-CN" sz="2800" b="1" dirty="0">
                <a:solidFill>
                  <a:srgbClr val="FF0000"/>
                </a:solidFill>
                <a:latin typeface="宋体" panose="02010600030101010101" pitchFamily="2" charset="-122"/>
                <a:ea typeface="宋体" panose="02010600030101010101" pitchFamily="2" charset="-122"/>
                <a:cs typeface="黑体" panose="02010609060101010101" charset="-122"/>
                <a:sym typeface="+mn-ea"/>
              </a:rPr>
              <a:t> 2.</a:t>
            </a:r>
            <a:r>
              <a:rPr lang="zh-CN" altLang="en-US" sz="2800" b="1" dirty="0">
                <a:solidFill>
                  <a:srgbClr val="FF0000"/>
                </a:solidFill>
                <a:latin typeface="宋体" panose="02010600030101010101" pitchFamily="2" charset="-122"/>
                <a:ea typeface="宋体" panose="02010600030101010101" pitchFamily="2" charset="-122"/>
                <a:cs typeface="黑体" panose="02010609060101010101" charset="-122"/>
                <a:sym typeface="+mn-ea"/>
              </a:rPr>
              <a:t>绿色能源项目建设：</a:t>
            </a:r>
            <a:r>
              <a:rPr lang="zh-CN" altLang="en-US" sz="2800" dirty="0">
                <a:latin typeface="宋体" panose="02010600030101010101" pitchFamily="2" charset="-122"/>
                <a:ea typeface="宋体" panose="02010600030101010101" pitchFamily="2" charset="-122"/>
                <a:cs typeface="黑体" panose="02010609060101010101" charset="-122"/>
                <a:sym typeface="+mn-ea"/>
              </a:rPr>
              <a:t>根据基础设施保障水平和城市建筑特征，大力推广太阳能热水系统、屋顶分布式光伏发电的应用。在修建室外停车场中，鼓励应用太阳能光伏板遮阳。在城市道路照明中持续加大太阳能路灯的应用。目前已建成、在建太阳能光伏发电站项目</a:t>
            </a:r>
            <a:r>
              <a:rPr lang="en-US" altLang="zh-CN" sz="2800" dirty="0">
                <a:latin typeface="宋体" panose="02010600030101010101" pitchFamily="2" charset="-122"/>
                <a:ea typeface="宋体" panose="02010600030101010101" pitchFamily="2" charset="-122"/>
                <a:cs typeface="黑体" panose="02010609060101010101" charset="-122"/>
                <a:sym typeface="+mn-ea"/>
              </a:rPr>
              <a:t>18</a:t>
            </a:r>
            <a:r>
              <a:rPr lang="zh-CN" altLang="en-US" sz="2800" dirty="0">
                <a:latin typeface="宋体" panose="02010600030101010101" pitchFamily="2" charset="-122"/>
                <a:ea typeface="宋体" panose="02010600030101010101" pitchFamily="2" charset="-122"/>
                <a:cs typeface="黑体" panose="02010609060101010101" charset="-122"/>
                <a:sym typeface="+mn-ea"/>
              </a:rPr>
              <a:t>个，总装机容量</a:t>
            </a:r>
            <a:r>
              <a:rPr lang="en-US" altLang="zh-CN" sz="2800" dirty="0">
                <a:latin typeface="宋体" panose="02010600030101010101" pitchFamily="2" charset="-122"/>
                <a:ea typeface="宋体" panose="02010600030101010101" pitchFamily="2" charset="-122"/>
                <a:cs typeface="黑体" panose="02010609060101010101" charset="-122"/>
                <a:sym typeface="+mn-ea"/>
              </a:rPr>
              <a:t>8.18</a:t>
            </a:r>
            <a:r>
              <a:rPr lang="zh-CN" altLang="en-US" sz="2800" dirty="0">
                <a:latin typeface="宋体" panose="02010600030101010101" pitchFamily="2" charset="-122"/>
                <a:ea typeface="宋体" panose="02010600030101010101" pitchFamily="2" charset="-122"/>
                <a:cs typeface="黑体" panose="02010609060101010101" charset="-122"/>
                <a:sym typeface="+mn-ea"/>
              </a:rPr>
              <a:t>兆瓦。</a:t>
            </a:r>
            <a:endParaRPr lang="zh-CN" altLang="en-US" sz="2800" dirty="0">
              <a:latin typeface="宋体" panose="02010600030101010101" pitchFamily="2" charset="-122"/>
              <a:ea typeface="宋体" panose="02010600030101010101" pitchFamily="2" charset="-122"/>
              <a:cs typeface="黑体" panose="02010609060101010101" charset="-122"/>
              <a:sym typeface="+mn-ea"/>
            </a:endParaRPr>
          </a:p>
        </p:txBody>
      </p:sp>
      <p:pic>
        <p:nvPicPr>
          <p:cNvPr id="14" name="图片 13" descr="123787164"/>
          <p:cNvPicPr>
            <a:picLocks noChangeAspect="1"/>
          </p:cNvPicPr>
          <p:nvPr/>
        </p:nvPicPr>
        <p:blipFill>
          <a:blip r:embed="rId2"/>
          <a:stretch>
            <a:fillRect/>
          </a:stretch>
        </p:blipFill>
        <p:spPr>
          <a:xfrm>
            <a:off x="6976110" y="2296795"/>
            <a:ext cx="4469765" cy="3596640"/>
          </a:xfrm>
          <a:prstGeom prst="rect">
            <a:avLst/>
          </a:prstGeom>
        </p:spPr>
      </p:pic>
      <p:sp>
        <p:nvSpPr>
          <p:cNvPr id="7" name="文本框 6"/>
          <p:cNvSpPr txBox="1"/>
          <p:nvPr/>
        </p:nvSpPr>
        <p:spPr>
          <a:xfrm>
            <a:off x="511175" y="1136650"/>
            <a:ext cx="11087100" cy="521970"/>
          </a:xfrm>
          <a:prstGeom prst="rect">
            <a:avLst/>
          </a:prstGeom>
          <a:noFill/>
        </p:spPr>
        <p:txBody>
          <a:bodyPr wrap="square" rtlCol="0" anchor="t">
            <a:spAutoFit/>
          </a:bodyPr>
          <a:p>
            <a:pP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sym typeface="+mn-ea"/>
              </a:rPr>
              <a:t>                         </a:t>
            </a:r>
            <a:r>
              <a:rPr lang="zh-CN" altLang="en-US" sz="2800" dirty="0">
                <a:solidFill>
                  <a:schemeClr val="accent2">
                    <a:lumMod val="75000"/>
                  </a:schemeClr>
                </a:solidFill>
                <a:latin typeface="黑体" panose="02010609060101010101" charset="-122"/>
                <a:ea typeface="黑体" panose="02010609060101010101" charset="-122"/>
                <a:sym typeface="+mn-ea"/>
              </a:rPr>
              <a:t>（</a:t>
            </a:r>
            <a:r>
              <a:rPr lang="en-US" altLang="zh-CN" sz="2800" dirty="0">
                <a:solidFill>
                  <a:schemeClr val="accent2">
                    <a:lumMod val="75000"/>
                  </a:schemeClr>
                </a:solidFill>
                <a:latin typeface="黑体" panose="02010609060101010101" charset="-122"/>
                <a:ea typeface="黑体" panose="02010609060101010101" charset="-122"/>
                <a:sym typeface="+mn-ea"/>
              </a:rPr>
              <a:t>4</a:t>
            </a:r>
            <a:r>
              <a:rPr lang="zh-CN" altLang="en-US" sz="2800" dirty="0">
                <a:solidFill>
                  <a:schemeClr val="accent2">
                    <a:lumMod val="75000"/>
                  </a:schemeClr>
                </a:solidFill>
                <a:latin typeface="黑体" panose="02010609060101010101" charset="-122"/>
                <a:ea typeface="黑体" panose="02010609060101010101" charset="-122"/>
                <a:sym typeface="+mn-ea"/>
              </a:rPr>
              <a:t>）</a:t>
            </a:r>
            <a:r>
              <a:rPr lang="zh-CN" altLang="en-US" sz="2800" dirty="0">
                <a:solidFill>
                  <a:schemeClr val="accent2">
                    <a:lumMod val="75000"/>
                  </a:schemeClr>
                </a:solidFill>
                <a:latin typeface="黑体" panose="02010609060101010101" charset="-122"/>
                <a:ea typeface="黑体" panose="02010609060101010101" charset="-122"/>
                <a:sym typeface="+mn-ea"/>
              </a:rPr>
              <a:t>建设一批示范项目</a:t>
            </a:r>
            <a:endParaRPr lang="zh-CN" altLang="en-US" sz="2800" dirty="0">
              <a:solidFill>
                <a:schemeClr val="accent2">
                  <a:lumMod val="75000"/>
                </a:schemeClr>
              </a:solidFill>
              <a:latin typeface="黑体" panose="02010609060101010101" charset="-122"/>
              <a:ea typeface="黑体" panose="02010609060101010101" charset="-122"/>
              <a:sym typeface="+mn-ea"/>
            </a:endParaRPr>
          </a:p>
        </p:txBody>
      </p:sp>
      <p:pic>
        <p:nvPicPr>
          <p:cNvPr id="2" name="图片 1" descr="logo"/>
          <p:cNvPicPr>
            <a:picLocks noChangeAspect="1"/>
          </p:cNvPicPr>
          <p:nvPr/>
        </p:nvPicPr>
        <p:blipFill>
          <a:blip r:embed="rId3"/>
          <a:srcRect l="21291" t="10195"/>
          <a:stretch>
            <a:fillRect/>
          </a:stretch>
        </p:blipFill>
        <p:spPr>
          <a:xfrm>
            <a:off x="594995" y="424815"/>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1035685" y="2265680"/>
            <a:ext cx="5644515" cy="3415030"/>
          </a:xfrm>
          <a:prstGeom prst="rect">
            <a:avLst/>
          </a:prstGeom>
        </p:spPr>
        <p:txBody>
          <a:bodyPr wrap="square">
            <a:spAutoFit/>
          </a:bodyPr>
          <a:lstStyle/>
          <a:p>
            <a:pPr algn="just">
              <a:defRPr/>
            </a:pPr>
            <a:r>
              <a:rPr lang="en-US" altLang="zh-CN"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    3.</a:t>
            </a:r>
            <a:r>
              <a:rPr lang="zh-CN" altLang="en-US"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绿色交通体系建设：</a:t>
            </a:r>
            <a:r>
              <a:rPr lang="zh-CN" altLang="en-US" sz="2400" dirty="0">
                <a:latin typeface="宋体" panose="02010600030101010101" pitchFamily="2" charset="-122"/>
                <a:ea typeface="宋体" panose="02010600030101010101" pitchFamily="2" charset="-122"/>
                <a:cs typeface="黑体" panose="02010609060101010101" charset="-122"/>
                <a:sym typeface="+mn-ea"/>
              </a:rPr>
              <a:t>初步建成以地铁、新能源公交车、新能源出租车的绿色公共交通体系。开通了新能源公交线</a:t>
            </a:r>
            <a:r>
              <a:rPr lang="en-US" altLang="zh-CN" sz="2400" dirty="0">
                <a:latin typeface="宋体" panose="02010600030101010101" pitchFamily="2" charset="-122"/>
                <a:ea typeface="宋体" panose="02010600030101010101" pitchFamily="2" charset="-122"/>
                <a:cs typeface="黑体" panose="02010609060101010101" charset="-122"/>
                <a:sym typeface="+mn-ea"/>
              </a:rPr>
              <a:t>9</a:t>
            </a:r>
            <a:r>
              <a:rPr lang="zh-CN" altLang="en-US" sz="2400" dirty="0">
                <a:latin typeface="宋体" panose="02010600030101010101" pitchFamily="2" charset="-122"/>
                <a:ea typeface="宋体" panose="02010600030101010101" pitchFamily="2" charset="-122"/>
                <a:cs typeface="黑体" panose="02010609060101010101" charset="-122"/>
                <a:sym typeface="+mn-ea"/>
              </a:rPr>
              <a:t>条，运用物联网、大数据、云计算和移动互联网技术，建成全市首个区级智慧车联网管理平台，到目前已建成新能源汽车充电站场</a:t>
            </a:r>
            <a:r>
              <a:rPr lang="en-US" altLang="zh-CN" sz="2400" dirty="0">
                <a:latin typeface="宋体" panose="02010600030101010101" pitchFamily="2" charset="-122"/>
                <a:ea typeface="宋体" panose="02010600030101010101" pitchFamily="2" charset="-122"/>
                <a:cs typeface="黑体" panose="02010609060101010101" charset="-122"/>
                <a:sym typeface="+mn-ea"/>
              </a:rPr>
              <a:t>103</a:t>
            </a:r>
            <a:r>
              <a:rPr lang="zh-CN" altLang="en-US" sz="2400" dirty="0">
                <a:latin typeface="宋体" panose="02010600030101010101" pitchFamily="2" charset="-122"/>
                <a:ea typeface="宋体" panose="02010600030101010101" pitchFamily="2" charset="-122"/>
                <a:cs typeface="黑体" panose="02010609060101010101" charset="-122"/>
                <a:sym typeface="+mn-ea"/>
              </a:rPr>
              <a:t>个，充电桩</a:t>
            </a:r>
            <a:r>
              <a:rPr lang="en-US" altLang="zh-CN" sz="2400" dirty="0">
                <a:latin typeface="宋体" panose="02010600030101010101" pitchFamily="2" charset="-122"/>
                <a:ea typeface="宋体" panose="02010600030101010101" pitchFamily="2" charset="-122"/>
                <a:cs typeface="黑体" panose="02010609060101010101" charset="-122"/>
                <a:sym typeface="+mn-ea"/>
              </a:rPr>
              <a:t>1651</a:t>
            </a:r>
            <a:r>
              <a:rPr lang="zh-CN" altLang="en-US" sz="2400" dirty="0">
                <a:latin typeface="宋体" panose="02010600030101010101" pitchFamily="2" charset="-122"/>
                <a:ea typeface="宋体" panose="02010600030101010101" pitchFamily="2" charset="-122"/>
                <a:cs typeface="黑体" panose="02010609060101010101" charset="-122"/>
                <a:sym typeface="+mn-ea"/>
              </a:rPr>
              <a:t>个，日充电量约</a:t>
            </a:r>
            <a:r>
              <a:rPr lang="en-US" altLang="zh-CN" sz="2400" dirty="0">
                <a:latin typeface="宋体" panose="02010600030101010101" pitchFamily="2" charset="-122"/>
                <a:ea typeface="宋体" panose="02010600030101010101" pitchFamily="2" charset="-122"/>
                <a:cs typeface="黑体" panose="02010609060101010101" charset="-122"/>
                <a:sym typeface="+mn-ea"/>
              </a:rPr>
              <a:t>1.5</a:t>
            </a:r>
            <a:r>
              <a:rPr lang="zh-CN" altLang="en-US" sz="2400" dirty="0">
                <a:latin typeface="宋体" panose="02010600030101010101" pitchFamily="2" charset="-122"/>
                <a:ea typeface="宋体" panose="02010600030101010101" pitchFamily="2" charset="-122"/>
                <a:cs typeface="黑体" panose="02010609060101010101" charset="-122"/>
                <a:sym typeface="+mn-ea"/>
              </a:rPr>
              <a:t>万度。</a:t>
            </a:r>
            <a:endParaRPr lang="en-US" altLang="zh-CN" sz="2400" dirty="0">
              <a:latin typeface="宋体" panose="02010600030101010101" pitchFamily="2" charset="-122"/>
              <a:ea typeface="宋体" panose="02010600030101010101" pitchFamily="2" charset="-122"/>
              <a:cs typeface="黑体" panose="02010609060101010101" charset="-122"/>
            </a:endParaRPr>
          </a:p>
          <a:p>
            <a:pPr algn="just">
              <a:defRPr/>
            </a:pPr>
            <a:endParaRPr lang="en-US" altLang="zh-CN" sz="2400" dirty="0">
              <a:latin typeface="宋体" panose="02010600030101010101" pitchFamily="2" charset="-122"/>
              <a:ea typeface="宋体" panose="02010600030101010101" pitchFamily="2" charset="-122"/>
              <a:cs typeface="黑体" panose="02010609060101010101"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8680" y="2493645"/>
            <a:ext cx="4009390" cy="3478530"/>
          </a:xfrm>
          <a:prstGeom prst="rect">
            <a:avLst/>
          </a:prstGeom>
        </p:spPr>
      </p:pic>
      <p:sp>
        <p:nvSpPr>
          <p:cNvPr id="6" name="文本框 5"/>
          <p:cNvSpPr txBox="1"/>
          <p:nvPr/>
        </p:nvSpPr>
        <p:spPr>
          <a:xfrm>
            <a:off x="4481830" y="1403350"/>
            <a:ext cx="6169025" cy="521970"/>
          </a:xfrm>
          <a:prstGeom prst="rect">
            <a:avLst/>
          </a:prstGeom>
          <a:noFill/>
        </p:spPr>
        <p:txBody>
          <a:bodyPr wrap="square" rtlCol="0" anchor="t">
            <a:spAutoFit/>
          </a:bodyPr>
          <a:p>
            <a:pPr fontAlgn="base">
              <a:spcBef>
                <a:spcPct val="0"/>
              </a:spcBef>
              <a:spcAft>
                <a:spcPct val="0"/>
              </a:spcAft>
            </a:pPr>
            <a:r>
              <a:rPr lang="en-US" altLang="zh-CN" sz="2800" dirty="0">
                <a:solidFill>
                  <a:schemeClr val="accent2">
                    <a:lumMod val="75000"/>
                  </a:schemeClr>
                </a:solidFill>
                <a:latin typeface="黑体" panose="02010609060101010101" charset="-122"/>
                <a:ea typeface="黑体" panose="02010609060101010101" charset="-122"/>
                <a:sym typeface="+mn-ea"/>
              </a:rPr>
              <a:t> </a:t>
            </a:r>
            <a:r>
              <a:rPr lang="zh-CN" altLang="en-US" sz="2800" dirty="0">
                <a:solidFill>
                  <a:schemeClr val="accent2">
                    <a:lumMod val="75000"/>
                  </a:schemeClr>
                </a:solidFill>
                <a:latin typeface="黑体" panose="02010609060101010101" charset="-122"/>
                <a:ea typeface="黑体" panose="02010609060101010101" charset="-122"/>
                <a:sym typeface="+mn-ea"/>
              </a:rPr>
              <a:t>（</a:t>
            </a:r>
            <a:r>
              <a:rPr lang="en-US" altLang="zh-CN" sz="2800" dirty="0">
                <a:solidFill>
                  <a:schemeClr val="accent2">
                    <a:lumMod val="75000"/>
                  </a:schemeClr>
                </a:solidFill>
                <a:latin typeface="黑体" panose="02010609060101010101" charset="-122"/>
                <a:ea typeface="黑体" panose="02010609060101010101" charset="-122"/>
                <a:sym typeface="+mn-ea"/>
              </a:rPr>
              <a:t>4</a:t>
            </a:r>
            <a:r>
              <a:rPr lang="zh-CN" altLang="en-US" sz="2800" dirty="0">
                <a:solidFill>
                  <a:schemeClr val="accent2">
                    <a:lumMod val="75000"/>
                  </a:schemeClr>
                </a:solidFill>
                <a:latin typeface="黑体" panose="02010609060101010101" charset="-122"/>
                <a:ea typeface="黑体" panose="02010609060101010101" charset="-122"/>
                <a:sym typeface="+mn-ea"/>
              </a:rPr>
              <a:t>）</a:t>
            </a:r>
            <a:r>
              <a:rPr lang="zh-CN" altLang="en-US" sz="2800" dirty="0">
                <a:solidFill>
                  <a:schemeClr val="accent2">
                    <a:lumMod val="75000"/>
                  </a:schemeClr>
                </a:solidFill>
                <a:latin typeface="黑体" panose="02010609060101010101" charset="-122"/>
                <a:ea typeface="黑体" panose="02010609060101010101" charset="-122"/>
                <a:sym typeface="+mn-ea"/>
              </a:rPr>
              <a:t>建设一批示范项目</a:t>
            </a:r>
            <a:endParaRPr lang="zh-CN" altLang="en-US" sz="2800" dirty="0">
              <a:solidFill>
                <a:schemeClr val="accent2">
                  <a:lumMod val="75000"/>
                </a:schemeClr>
              </a:solidFill>
              <a:latin typeface="黑体" panose="02010609060101010101" charset="-122"/>
              <a:ea typeface="黑体" panose="02010609060101010101" charset="-122"/>
              <a:sym typeface="+mn-ea"/>
            </a:endParaRPr>
          </a:p>
        </p:txBody>
      </p:sp>
      <p:pic>
        <p:nvPicPr>
          <p:cNvPr id="5" name="图片 4" descr="logo"/>
          <p:cNvPicPr>
            <a:picLocks noChangeAspect="1"/>
          </p:cNvPicPr>
          <p:nvPr/>
        </p:nvPicPr>
        <p:blipFill>
          <a:blip r:embed="rId3"/>
          <a:srcRect l="21291" t="10195"/>
          <a:stretch>
            <a:fillRect/>
          </a:stretch>
        </p:blipFill>
        <p:spPr>
          <a:xfrm>
            <a:off x="511175" y="41275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888691" y="1943302"/>
            <a:ext cx="5029370" cy="3415030"/>
          </a:xfrm>
          <a:prstGeom prst="rect">
            <a:avLst/>
          </a:prstGeom>
        </p:spPr>
        <p:txBody>
          <a:bodyPr wrap="square">
            <a:spAutoFit/>
          </a:bodyPr>
          <a:lstStyle/>
          <a:p>
            <a:pPr algn="just">
              <a:defRPr/>
            </a:pPr>
            <a:r>
              <a:rPr lang="en-US" altLang="zh-CN"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    4.</a:t>
            </a:r>
            <a:r>
              <a:rPr lang="zh-CN" altLang="en-US"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绿色建筑建设：</a:t>
            </a:r>
            <a:r>
              <a:rPr lang="zh-CN" altLang="en-US" sz="2400" dirty="0">
                <a:latin typeface="宋体" panose="02010600030101010101" pitchFamily="2" charset="-122"/>
                <a:ea typeface="宋体" panose="02010600030101010101" pitchFamily="2" charset="-122"/>
                <a:cs typeface="黑体" panose="02010609060101010101" charset="-122"/>
                <a:sym typeface="+mn-ea"/>
              </a:rPr>
              <a:t>积极推动新建项目按绿色标准设计、绿色标准施工。截止</a:t>
            </a:r>
            <a:r>
              <a:rPr lang="en-US" altLang="zh-CN" sz="2400" dirty="0">
                <a:latin typeface="宋体" panose="02010600030101010101" pitchFamily="2" charset="-122"/>
                <a:ea typeface="宋体" panose="02010600030101010101" pitchFamily="2" charset="-122"/>
                <a:cs typeface="黑体" panose="02010609060101010101" charset="-122"/>
                <a:sym typeface="+mn-ea"/>
              </a:rPr>
              <a:t>2020</a:t>
            </a:r>
            <a:r>
              <a:rPr lang="zh-CN" altLang="en-US" sz="2400" dirty="0">
                <a:latin typeface="宋体" panose="02010600030101010101" pitchFamily="2" charset="-122"/>
                <a:ea typeface="宋体" panose="02010600030101010101" pitchFamily="2" charset="-122"/>
                <a:cs typeface="黑体" panose="02010609060101010101" charset="-122"/>
                <a:sym typeface="+mn-ea"/>
              </a:rPr>
              <a:t>年底，旭辉旭城昌泰项目、西安浐灞第十学校等</a:t>
            </a:r>
            <a:r>
              <a:rPr lang="en-US" altLang="zh-CN" sz="2400" dirty="0">
                <a:latin typeface="宋体" panose="02010600030101010101" pitchFamily="2" charset="-122"/>
                <a:ea typeface="宋体" panose="02010600030101010101" pitchFamily="2" charset="-122"/>
                <a:cs typeface="黑体" panose="02010609060101010101" charset="-122"/>
                <a:sym typeface="+mn-ea"/>
              </a:rPr>
              <a:t>59</a:t>
            </a:r>
            <a:r>
              <a:rPr lang="zh-CN" altLang="en-US" sz="2400" dirty="0">
                <a:latin typeface="宋体" panose="02010600030101010101" pitchFamily="2" charset="-122"/>
                <a:ea typeface="宋体" panose="02010600030101010101" pitchFamily="2" charset="-122"/>
                <a:cs typeface="黑体" panose="02010609060101010101" charset="-122"/>
                <a:sym typeface="+mn-ea"/>
              </a:rPr>
              <a:t>个项目评为绿建二星建筑，绿建百分比同比增加</a:t>
            </a:r>
            <a:r>
              <a:rPr lang="en-US" altLang="zh-CN" sz="2400" dirty="0">
                <a:latin typeface="宋体" panose="02010600030101010101" pitchFamily="2" charset="-122"/>
                <a:ea typeface="宋体" panose="02010600030101010101" pitchFamily="2" charset="-122"/>
                <a:cs typeface="黑体" panose="02010609060101010101" charset="-122"/>
                <a:sym typeface="+mn-ea"/>
              </a:rPr>
              <a:t>5.4%</a:t>
            </a:r>
            <a:r>
              <a:rPr lang="zh-CN" altLang="en-US" sz="2400" dirty="0">
                <a:latin typeface="宋体" panose="02010600030101010101" pitchFamily="2" charset="-122"/>
                <a:ea typeface="宋体" panose="02010600030101010101" pitchFamily="2" charset="-122"/>
                <a:cs typeface="黑体" panose="02010609060101010101" charset="-122"/>
                <a:sym typeface="+mn-ea"/>
              </a:rPr>
              <a:t>，采用装配式建筑项目</a:t>
            </a:r>
            <a:r>
              <a:rPr lang="en-US" altLang="zh-CN" sz="2400" dirty="0">
                <a:latin typeface="宋体" panose="02010600030101010101" pitchFamily="2" charset="-122"/>
                <a:ea typeface="宋体" panose="02010600030101010101" pitchFamily="2" charset="-122"/>
                <a:cs typeface="黑体" panose="02010609060101010101" charset="-122"/>
                <a:sym typeface="+mn-ea"/>
              </a:rPr>
              <a:t>13</a:t>
            </a:r>
            <a:r>
              <a:rPr lang="zh-CN" altLang="en-US" sz="2400" dirty="0">
                <a:latin typeface="宋体" panose="02010600030101010101" pitchFamily="2" charset="-122"/>
                <a:ea typeface="宋体" panose="02010600030101010101" pitchFamily="2" charset="-122"/>
                <a:cs typeface="黑体" panose="02010609060101010101" charset="-122"/>
                <a:sym typeface="+mn-ea"/>
              </a:rPr>
              <a:t>个，建筑面积达</a:t>
            </a:r>
            <a:r>
              <a:rPr lang="en-US" altLang="zh-CN" sz="2400" dirty="0">
                <a:latin typeface="宋体" panose="02010600030101010101" pitchFamily="2" charset="-122"/>
                <a:ea typeface="宋体" panose="02010600030101010101" pitchFamily="2" charset="-122"/>
                <a:cs typeface="黑体" panose="02010609060101010101" charset="-122"/>
                <a:sym typeface="+mn-ea"/>
              </a:rPr>
              <a:t>21.29</a:t>
            </a:r>
            <a:r>
              <a:rPr lang="zh-CN" altLang="en-US" sz="2400" dirty="0">
                <a:latin typeface="宋体" panose="02010600030101010101" pitchFamily="2" charset="-122"/>
                <a:ea typeface="宋体" panose="02010600030101010101" pitchFamily="2" charset="-122"/>
                <a:cs typeface="黑体" panose="02010609060101010101" charset="-122"/>
                <a:sym typeface="+mn-ea"/>
              </a:rPr>
              <a:t>万平方米</a:t>
            </a:r>
            <a:r>
              <a:rPr lang="en-US" altLang="zh-CN" sz="2400" dirty="0">
                <a:latin typeface="宋体" panose="02010600030101010101" pitchFamily="2" charset="-122"/>
                <a:ea typeface="宋体" panose="02010600030101010101" pitchFamily="2" charset="-122"/>
                <a:cs typeface="黑体" panose="02010609060101010101" charset="-122"/>
                <a:sym typeface="+mn-ea"/>
              </a:rPr>
              <a:t>.</a:t>
            </a:r>
            <a:r>
              <a:rPr lang="zh-CN" altLang="en-US" sz="2400" dirty="0">
                <a:latin typeface="宋体" panose="02010600030101010101" pitchFamily="2" charset="-122"/>
                <a:ea typeface="宋体" panose="02010600030101010101" pitchFamily="2" charset="-122"/>
                <a:cs typeface="黑体" panose="02010609060101010101" charset="-122"/>
                <a:sym typeface="+mn-ea"/>
              </a:rPr>
              <a:t>目前全区在建绿色一、二星项目</a:t>
            </a:r>
            <a:r>
              <a:rPr lang="en-US" altLang="zh-CN" sz="2400" dirty="0">
                <a:latin typeface="宋体" panose="02010600030101010101" pitchFamily="2" charset="-122"/>
                <a:ea typeface="宋体" panose="02010600030101010101" pitchFamily="2" charset="-122"/>
                <a:cs typeface="黑体" panose="02010609060101010101" charset="-122"/>
                <a:sym typeface="+mn-ea"/>
              </a:rPr>
              <a:t>89</a:t>
            </a:r>
            <a:r>
              <a:rPr lang="zh-CN" altLang="en-US" sz="2400" dirty="0">
                <a:latin typeface="宋体" panose="02010600030101010101" pitchFamily="2" charset="-122"/>
                <a:ea typeface="宋体" panose="02010600030101010101" pitchFamily="2" charset="-122"/>
                <a:cs typeface="黑体" panose="02010609060101010101" charset="-122"/>
                <a:sym typeface="+mn-ea"/>
              </a:rPr>
              <a:t>个，面积</a:t>
            </a:r>
            <a:r>
              <a:rPr lang="en-US" altLang="zh-CN" sz="2400" dirty="0">
                <a:latin typeface="宋体" panose="02010600030101010101" pitchFamily="2" charset="-122"/>
                <a:ea typeface="宋体" panose="02010600030101010101" pitchFamily="2" charset="-122"/>
                <a:cs typeface="黑体" panose="02010609060101010101" charset="-122"/>
                <a:sym typeface="+mn-ea"/>
              </a:rPr>
              <a:t>904.6</a:t>
            </a:r>
            <a:r>
              <a:rPr lang="zh-CN" altLang="en-US" sz="2400" dirty="0">
                <a:latin typeface="宋体" panose="02010600030101010101" pitchFamily="2" charset="-122"/>
                <a:ea typeface="宋体" panose="02010600030101010101" pitchFamily="2" charset="-122"/>
                <a:cs typeface="黑体" panose="02010609060101010101" charset="-122"/>
                <a:sym typeface="+mn-ea"/>
              </a:rPr>
              <a:t>万平方米。</a:t>
            </a:r>
            <a:endParaRPr lang="en-US" altLang="zh-CN" sz="2400" dirty="0">
              <a:latin typeface="宋体" panose="02010600030101010101" pitchFamily="2" charset="-122"/>
              <a:ea typeface="宋体" panose="02010600030101010101" pitchFamily="2" charset="-122"/>
              <a:cs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511175" y="398145"/>
            <a:ext cx="2277110" cy="615315"/>
          </a:xfrm>
          <a:prstGeom prst="rect">
            <a:avLst/>
          </a:prstGeom>
        </p:spPr>
      </p:pic>
      <p:pic>
        <p:nvPicPr>
          <p:cNvPr id="5" name="图片 4" descr="webwxgetmsgimg"/>
          <p:cNvPicPr>
            <a:picLocks noChangeAspect="1"/>
          </p:cNvPicPr>
          <p:nvPr/>
        </p:nvPicPr>
        <p:blipFill>
          <a:blip r:embed="rId3"/>
          <a:stretch>
            <a:fillRect/>
          </a:stretch>
        </p:blipFill>
        <p:spPr>
          <a:xfrm>
            <a:off x="6390640" y="2045970"/>
            <a:ext cx="4733290" cy="3209290"/>
          </a:xfrm>
          <a:prstGeom prst="rect">
            <a:avLst/>
          </a:prstGeom>
        </p:spPr>
      </p:pic>
      <p:sp>
        <p:nvSpPr>
          <p:cNvPr id="6" name="文本框 5"/>
          <p:cNvSpPr txBox="1"/>
          <p:nvPr/>
        </p:nvSpPr>
        <p:spPr>
          <a:xfrm>
            <a:off x="4241800" y="1013460"/>
            <a:ext cx="6096000" cy="521970"/>
          </a:xfrm>
          <a:prstGeom prst="rect">
            <a:avLst/>
          </a:prstGeom>
          <a:noFill/>
        </p:spPr>
        <p:txBody>
          <a:bodyPr wrap="square" rtlCol="0" anchor="t">
            <a:spAutoFit/>
          </a:bodyPr>
          <a:p>
            <a:pPr fontAlgn="base">
              <a:spcBef>
                <a:spcPct val="0"/>
              </a:spcBef>
              <a:spcAft>
                <a:spcPct val="0"/>
              </a:spcAft>
            </a:pPr>
            <a:r>
              <a:rPr lang="zh-CN" altLang="en-US" sz="2800" dirty="0">
                <a:solidFill>
                  <a:schemeClr val="accent2">
                    <a:lumMod val="75000"/>
                  </a:schemeClr>
                </a:solidFill>
                <a:latin typeface="黑体" panose="02010609060101010101" charset="-122"/>
                <a:ea typeface="黑体" panose="02010609060101010101" charset="-122"/>
                <a:sym typeface="+mn-ea"/>
              </a:rPr>
              <a:t>（</a:t>
            </a:r>
            <a:r>
              <a:rPr lang="en-US" altLang="zh-CN" sz="2800" dirty="0">
                <a:solidFill>
                  <a:schemeClr val="accent2">
                    <a:lumMod val="75000"/>
                  </a:schemeClr>
                </a:solidFill>
                <a:latin typeface="黑体" panose="02010609060101010101" charset="-122"/>
                <a:ea typeface="黑体" panose="02010609060101010101" charset="-122"/>
                <a:sym typeface="+mn-ea"/>
              </a:rPr>
              <a:t>4</a:t>
            </a:r>
            <a:r>
              <a:rPr lang="zh-CN" altLang="en-US" sz="2800" dirty="0">
                <a:solidFill>
                  <a:schemeClr val="accent2">
                    <a:lumMod val="75000"/>
                  </a:schemeClr>
                </a:solidFill>
                <a:latin typeface="黑体" panose="02010609060101010101" charset="-122"/>
                <a:ea typeface="黑体" panose="02010609060101010101" charset="-122"/>
                <a:sym typeface="+mn-ea"/>
              </a:rPr>
              <a:t>）</a:t>
            </a:r>
            <a:r>
              <a:rPr lang="zh-CN" altLang="en-US" sz="2800" dirty="0">
                <a:solidFill>
                  <a:schemeClr val="accent2">
                    <a:lumMod val="75000"/>
                  </a:schemeClr>
                </a:solidFill>
                <a:latin typeface="黑体" panose="02010609060101010101" charset="-122"/>
                <a:ea typeface="黑体" panose="02010609060101010101" charset="-122"/>
                <a:sym typeface="+mn-ea"/>
              </a:rPr>
              <a:t>建设一批示范项目</a:t>
            </a:r>
            <a:endParaRPr lang="zh-CN" altLang="en-US" sz="2800" dirty="0">
              <a:solidFill>
                <a:schemeClr val="accent2">
                  <a:lumMod val="75000"/>
                </a:schemeClr>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402916" y="1700732"/>
            <a:ext cx="5029370" cy="829945"/>
          </a:xfrm>
          <a:prstGeom prst="rect">
            <a:avLst/>
          </a:prstGeom>
        </p:spPr>
        <p:txBody>
          <a:bodyPr wrap="square">
            <a:spAutoFit/>
          </a:bodyPr>
          <a:lstStyle/>
          <a:p>
            <a:pPr algn="just">
              <a:defRPr/>
            </a:pPr>
            <a:r>
              <a:rPr lang="en-US" altLang="zh-CN"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    5.</a:t>
            </a:r>
            <a:r>
              <a:rPr lang="zh-CN" altLang="en-US" sz="2400" b="1" dirty="0">
                <a:solidFill>
                  <a:srgbClr val="FF0000"/>
                </a:solidFill>
                <a:latin typeface="宋体" panose="02010600030101010101" pitchFamily="2" charset="-122"/>
                <a:ea typeface="宋体" panose="02010600030101010101" pitchFamily="2" charset="-122"/>
                <a:cs typeface="黑体" panose="02010609060101010101" charset="-122"/>
                <a:sym typeface="+mn-ea"/>
              </a:rPr>
              <a:t>绿色节约型机关建设：</a:t>
            </a:r>
            <a:r>
              <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rPr>
              <a:t>绿色校园建设、绿色公共机关建设。</a:t>
            </a:r>
            <a:endParaRPr lang="zh-CN" altLang="en-US" sz="2400" b="1" dirty="0">
              <a:solidFill>
                <a:schemeClr val="tx1"/>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2" name="图片 1" descr="QQ截图20221025112327"/>
          <p:cNvPicPr>
            <a:picLocks noChangeAspect="1"/>
          </p:cNvPicPr>
          <p:nvPr/>
        </p:nvPicPr>
        <p:blipFill>
          <a:blip r:embed="rId2"/>
          <a:stretch>
            <a:fillRect/>
          </a:stretch>
        </p:blipFill>
        <p:spPr>
          <a:xfrm>
            <a:off x="5991225" y="1700530"/>
            <a:ext cx="5329555" cy="3695700"/>
          </a:xfrm>
          <a:prstGeom prst="rect">
            <a:avLst/>
          </a:prstGeom>
        </p:spPr>
      </p:pic>
      <p:sp>
        <p:nvSpPr>
          <p:cNvPr id="4" name="文本框 3"/>
          <p:cNvSpPr txBox="1"/>
          <p:nvPr/>
        </p:nvSpPr>
        <p:spPr>
          <a:xfrm>
            <a:off x="3961765" y="952500"/>
            <a:ext cx="6096000" cy="521970"/>
          </a:xfrm>
          <a:prstGeom prst="rect">
            <a:avLst/>
          </a:prstGeom>
          <a:noFill/>
        </p:spPr>
        <p:txBody>
          <a:bodyPr wrap="square" rtlCol="0" anchor="t">
            <a:spAutoFit/>
          </a:bodyPr>
          <a:p>
            <a:pPr fontAlgn="base">
              <a:spcBef>
                <a:spcPct val="0"/>
              </a:spcBef>
              <a:spcAft>
                <a:spcPct val="0"/>
              </a:spcAft>
            </a:pPr>
            <a:r>
              <a:rPr lang="zh-CN" altLang="en-US" sz="2800" dirty="0">
                <a:solidFill>
                  <a:schemeClr val="accent2">
                    <a:lumMod val="75000"/>
                  </a:schemeClr>
                </a:solidFill>
                <a:latin typeface="黑体" panose="02010609060101010101" charset="-122"/>
                <a:ea typeface="黑体" panose="02010609060101010101" charset="-122"/>
                <a:sym typeface="+mn-ea"/>
              </a:rPr>
              <a:t>（</a:t>
            </a:r>
            <a:r>
              <a:rPr lang="en-US" altLang="zh-CN" sz="2800" dirty="0">
                <a:solidFill>
                  <a:schemeClr val="accent2">
                    <a:lumMod val="75000"/>
                  </a:schemeClr>
                </a:solidFill>
                <a:latin typeface="黑体" panose="02010609060101010101" charset="-122"/>
                <a:ea typeface="黑体" panose="02010609060101010101" charset="-122"/>
                <a:sym typeface="+mn-ea"/>
              </a:rPr>
              <a:t>4</a:t>
            </a:r>
            <a:r>
              <a:rPr lang="zh-CN" altLang="en-US" sz="2800" dirty="0">
                <a:solidFill>
                  <a:schemeClr val="accent2">
                    <a:lumMod val="75000"/>
                  </a:schemeClr>
                </a:solidFill>
                <a:latin typeface="黑体" panose="02010609060101010101" charset="-122"/>
                <a:ea typeface="黑体" panose="02010609060101010101" charset="-122"/>
                <a:sym typeface="+mn-ea"/>
              </a:rPr>
              <a:t>）</a:t>
            </a:r>
            <a:r>
              <a:rPr lang="zh-CN" altLang="en-US" sz="2800" dirty="0">
                <a:solidFill>
                  <a:schemeClr val="accent2">
                    <a:lumMod val="75000"/>
                  </a:schemeClr>
                </a:solidFill>
                <a:latin typeface="黑体" panose="02010609060101010101" charset="-122"/>
                <a:ea typeface="黑体" panose="02010609060101010101" charset="-122"/>
                <a:sym typeface="+mn-ea"/>
              </a:rPr>
              <a:t>建设一批示范项目</a:t>
            </a:r>
            <a:endParaRPr lang="zh-CN" altLang="en-US" sz="2800" dirty="0">
              <a:solidFill>
                <a:schemeClr val="accent2">
                  <a:lumMod val="75000"/>
                </a:schemeClr>
              </a:solidFill>
              <a:latin typeface="黑体" panose="02010609060101010101" charset="-122"/>
              <a:ea typeface="黑体" panose="02010609060101010101" charset="-122"/>
              <a:sym typeface="+mn-ea"/>
            </a:endParaRPr>
          </a:p>
        </p:txBody>
      </p:sp>
      <p:pic>
        <p:nvPicPr>
          <p:cNvPr id="5" name="图片 4" descr="logo"/>
          <p:cNvPicPr>
            <a:picLocks noChangeAspect="1"/>
          </p:cNvPicPr>
          <p:nvPr/>
        </p:nvPicPr>
        <p:blipFill>
          <a:blip r:embed="rId3"/>
          <a:srcRect l="21291" t="10195"/>
          <a:stretch>
            <a:fillRect/>
          </a:stretch>
        </p:blipFill>
        <p:spPr>
          <a:xfrm>
            <a:off x="0" y="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文本框 3"/>
          <p:cNvSpPr txBox="1"/>
          <p:nvPr/>
        </p:nvSpPr>
        <p:spPr>
          <a:xfrm>
            <a:off x="3873812" y="2810013"/>
            <a:ext cx="4297680" cy="755650"/>
          </a:xfrm>
          <a:prstGeom prst="rect">
            <a:avLst/>
          </a:prstGeom>
          <a:noFill/>
        </p:spPr>
        <p:txBody>
          <a:bodyPr wrap="none" rtlCol="0" anchor="t">
            <a:spAutoFit/>
          </a:bodyPr>
          <a:lstStyle/>
          <a:p>
            <a:pPr algn="l">
              <a:lnSpc>
                <a:spcPct val="120000"/>
              </a:lnSpc>
            </a:pPr>
            <a:r>
              <a:rPr lang="zh-CN" altLang="en-US" sz="3600" dirty="0" smtClean="0">
                <a:latin typeface="黑体" panose="02010609060101010101" charset="-122"/>
                <a:ea typeface="黑体" panose="02010609060101010101" charset="-122"/>
                <a:sym typeface="+mn-ea"/>
              </a:rPr>
              <a:t>四、</a:t>
            </a:r>
            <a:r>
              <a:rPr lang="zh-CN" altLang="en-US" sz="3600" dirty="0">
                <a:latin typeface="黑体" panose="02010609060101010101" charset="-122"/>
                <a:ea typeface="黑体" panose="02010609060101010101" charset="-122"/>
                <a:sym typeface="+mn-ea"/>
              </a:rPr>
              <a:t>下一步工作思路</a:t>
            </a:r>
            <a:endParaRPr lang="zh-CN" altLang="en-US" sz="3600" dirty="0">
              <a:latin typeface="黑体" panose="02010609060101010101" charset="-122"/>
              <a:ea typeface="黑体" panose="02010609060101010101" charset="-122"/>
              <a:sym typeface="+mn-ea"/>
            </a:endParaRPr>
          </a:p>
        </p:txBody>
      </p:sp>
      <p:sp>
        <p:nvSpPr>
          <p:cNvPr id="3" name="矩形 2"/>
          <p:cNvSpPr/>
          <p:nvPr/>
        </p:nvSpPr>
        <p:spPr>
          <a:xfrm>
            <a:off x="592716" y="2267346"/>
            <a:ext cx="4601215" cy="461665"/>
          </a:xfrm>
          <a:prstGeom prst="rect">
            <a:avLst/>
          </a:prstGeom>
        </p:spPr>
        <p:txBody>
          <a:bodyPr wrap="square">
            <a:spAutoFit/>
          </a:bodyPr>
          <a:lstStyle/>
          <a:p>
            <a:pPr algn="just">
              <a:defRPr/>
            </a:pPr>
            <a:r>
              <a:rPr lang="zh-CN" altLang="en-US" sz="2400" dirty="0" smtClean="0">
                <a:solidFill>
                  <a:srgbClr val="FF0000"/>
                </a:solidFill>
                <a:latin typeface="黑体" panose="02010609060101010101" charset="-122"/>
                <a:ea typeface="黑体" panose="02010609060101010101" charset="-122"/>
                <a:cs typeface="黑体" panose="02010609060101010101" charset="-122"/>
              </a:rPr>
              <a:t>   </a:t>
            </a:r>
            <a:endParaRPr lang="zh-CN" altLang="en-US" sz="2400" dirty="0">
              <a:latin typeface="黑体" panose="02010609060101010101" charset="-122"/>
              <a:ea typeface="黑体" panose="02010609060101010101" charset="-122"/>
              <a:cs typeface="黑体" panose="02010609060101010101" charset="-122"/>
            </a:endParaRPr>
          </a:p>
        </p:txBody>
      </p:sp>
      <p:pic>
        <p:nvPicPr>
          <p:cNvPr id="10" name="图片 9" descr="logo"/>
          <p:cNvPicPr>
            <a:picLocks noChangeAspect="1"/>
          </p:cNvPicPr>
          <p:nvPr/>
        </p:nvPicPr>
        <p:blipFill>
          <a:blip r:embed="rId1"/>
          <a:srcRect l="21291" t="10195"/>
          <a:stretch>
            <a:fillRect/>
          </a:stretch>
        </p:blipFill>
        <p:spPr>
          <a:xfrm>
            <a:off x="319405" y="57531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1286990" y="2484031"/>
            <a:ext cx="9469755" cy="3415030"/>
          </a:xfrm>
          <a:prstGeom prst="rect">
            <a:avLst/>
          </a:prstGeom>
          <a:noFill/>
          <a:ln w="9525">
            <a:noFill/>
          </a:ln>
        </p:spPr>
        <p:txBody>
          <a:bodyPr wrap="square" anchor="t">
            <a:spAutoFit/>
          </a:bodyPr>
          <a:lstStyle/>
          <a:p>
            <a:pPr fontAlgn="base">
              <a:spcBef>
                <a:spcPct val="0"/>
              </a:spcBef>
              <a:spcAft>
                <a:spcPct val="0"/>
              </a:spcAft>
            </a:pPr>
            <a:r>
              <a:rPr lang="zh-CN" altLang="en-US" sz="2400" dirty="0">
                <a:latin typeface="宋体" panose="02010600030101010101" pitchFamily="2" charset="-122"/>
                <a:ea typeface="宋体" panose="02010600030101010101" pitchFamily="2" charset="-122"/>
                <a:cs typeface="黑体" panose="02010609060101010101" charset="-122"/>
              </a:rPr>
              <a:t>1.建设一套重点用能单位碳排放在线监管平台。</a:t>
            </a: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r>
              <a:rPr lang="zh-CN" altLang="en-US" sz="2400" dirty="0">
                <a:latin typeface="宋体" panose="02010600030101010101" pitchFamily="2" charset="-122"/>
                <a:ea typeface="宋体" panose="02010600030101010101" pitchFamily="2" charset="-122"/>
                <a:cs typeface="黑体" panose="02010609060101010101" charset="-122"/>
              </a:rPr>
              <a:t>2.创建一所区域</a:t>
            </a:r>
            <a:r>
              <a:rPr lang="en-US" altLang="zh-CN" sz="2400" dirty="0">
                <a:latin typeface="宋体" panose="02010600030101010101" pitchFamily="2" charset="-122"/>
                <a:ea typeface="宋体" panose="02010600030101010101" pitchFamily="2" charset="-122"/>
                <a:cs typeface="黑体" panose="02010609060101010101" charset="-122"/>
              </a:rPr>
              <a:t>“</a:t>
            </a:r>
            <a:r>
              <a:rPr lang="zh-CN" altLang="en-US" sz="2400" dirty="0">
                <a:latin typeface="宋体" panose="02010600030101010101" pitchFamily="2" charset="-122"/>
                <a:ea typeface="宋体" panose="02010600030101010101" pitchFamily="2" charset="-122"/>
                <a:cs typeface="黑体" panose="02010609060101010101" charset="-122"/>
              </a:rPr>
              <a:t>双碳</a:t>
            </a:r>
            <a:r>
              <a:rPr lang="en-US" altLang="zh-CN" sz="2400" dirty="0">
                <a:latin typeface="宋体" panose="02010600030101010101" pitchFamily="2" charset="-122"/>
                <a:ea typeface="宋体" panose="02010600030101010101" pitchFamily="2" charset="-122"/>
                <a:cs typeface="黑体" panose="02010609060101010101" charset="-122"/>
              </a:rPr>
              <a:t>”</a:t>
            </a:r>
            <a:r>
              <a:rPr lang="zh-CN" altLang="en-US" sz="2400" dirty="0">
                <a:latin typeface="宋体" panose="02010600030101010101" pitchFamily="2" charset="-122"/>
                <a:ea typeface="宋体" panose="02010600030101010101" pitchFamily="2" charset="-122"/>
                <a:cs typeface="黑体" panose="02010609060101010101" charset="-122"/>
              </a:rPr>
              <a:t>研究院。</a:t>
            </a: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r>
              <a:rPr lang="zh-CN" altLang="en-US" sz="2400" dirty="0">
                <a:latin typeface="宋体" panose="02010600030101010101" pitchFamily="2" charset="-122"/>
                <a:ea typeface="宋体" panose="02010600030101010101" pitchFamily="2" charset="-122"/>
                <a:cs typeface="黑体" panose="02010609060101010101" charset="-122"/>
              </a:rPr>
              <a:t>3.培育壮大低碳产业体系。</a:t>
            </a: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r>
              <a:rPr lang="zh-CN" altLang="en-US" sz="2400" dirty="0">
                <a:latin typeface="宋体" panose="02010600030101010101" pitchFamily="2" charset="-122"/>
                <a:ea typeface="宋体" panose="02010600030101010101" pitchFamily="2" charset="-122"/>
                <a:cs typeface="黑体" panose="02010609060101010101" charset="-122"/>
              </a:rPr>
              <a:t>4.形成一系列可复制的</a:t>
            </a:r>
            <a:r>
              <a:rPr lang="en-US" altLang="zh-CN" sz="2400" dirty="0">
                <a:latin typeface="宋体" panose="02010600030101010101" pitchFamily="2" charset="-122"/>
                <a:ea typeface="宋体" panose="02010600030101010101" pitchFamily="2" charset="-122"/>
                <a:cs typeface="黑体" panose="02010609060101010101" charset="-122"/>
              </a:rPr>
              <a:t>“</a:t>
            </a:r>
            <a:r>
              <a:rPr lang="zh-CN" altLang="en-US" sz="2400" dirty="0">
                <a:latin typeface="宋体" panose="02010600030101010101" pitchFamily="2" charset="-122"/>
                <a:ea typeface="宋体" panose="02010600030101010101" pitchFamily="2" charset="-122"/>
                <a:cs typeface="黑体" panose="02010609060101010101" charset="-122"/>
              </a:rPr>
              <a:t>浐灞</a:t>
            </a:r>
            <a:r>
              <a:rPr lang="en-US" altLang="zh-CN" sz="2400" dirty="0">
                <a:latin typeface="宋体" panose="02010600030101010101" pitchFamily="2" charset="-122"/>
                <a:ea typeface="宋体" panose="02010600030101010101" pitchFamily="2" charset="-122"/>
                <a:cs typeface="黑体" panose="02010609060101010101" charset="-122"/>
              </a:rPr>
              <a:t>”</a:t>
            </a:r>
            <a:r>
              <a:rPr lang="zh-CN" altLang="en-US" sz="2400" dirty="0">
                <a:latin typeface="宋体" panose="02010600030101010101" pitchFamily="2" charset="-122"/>
                <a:ea typeface="宋体" panose="02010600030101010101" pitchFamily="2" charset="-122"/>
                <a:cs typeface="黑体" panose="02010609060101010101" charset="-122"/>
              </a:rPr>
              <a:t>绿色低碳领域方案。</a:t>
            </a: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endParaRPr lang="zh-CN" altLang="en-US" sz="2400" dirty="0">
              <a:latin typeface="宋体" panose="02010600030101010101" pitchFamily="2" charset="-122"/>
              <a:ea typeface="宋体" panose="02010600030101010101" pitchFamily="2" charset="-122"/>
              <a:cs typeface="黑体" panose="02010609060101010101" charset="-122"/>
            </a:endParaRPr>
          </a:p>
          <a:p>
            <a:pPr fontAlgn="base">
              <a:spcBef>
                <a:spcPct val="0"/>
              </a:spcBef>
              <a:spcAft>
                <a:spcPct val="0"/>
              </a:spcAft>
            </a:pPr>
            <a:r>
              <a:rPr lang="zh-CN" altLang="en-US" sz="2400" dirty="0">
                <a:latin typeface="宋体" panose="02010600030101010101" pitchFamily="2" charset="-122"/>
                <a:ea typeface="宋体" panose="02010600030101010101" pitchFamily="2" charset="-122"/>
                <a:cs typeface="黑体" panose="02010609060101010101" charset="-122"/>
              </a:rPr>
              <a:t>5.建设一批综合能源示范项目。</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sp>
        <p:nvSpPr>
          <p:cNvPr id="22" name="Rectangle 10"/>
          <p:cNvSpPr>
            <a:spLocks noChangeArrowheads="1"/>
          </p:cNvSpPr>
          <p:nvPr/>
        </p:nvSpPr>
        <p:spPr bwMode="auto">
          <a:xfrm>
            <a:off x="511020" y="2557083"/>
            <a:ext cx="4568556" cy="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endParaRPr lang="zh-CN" altLang="en-US" sz="1695" b="1" kern="0" dirty="0">
              <a:solidFill>
                <a:sysClr val="windowText" lastClr="000000"/>
              </a:solidFill>
            </a:endParaRPr>
          </a:p>
        </p:txBody>
      </p:sp>
      <p:sp>
        <p:nvSpPr>
          <p:cNvPr id="3" name="矩形 2"/>
          <p:cNvSpPr/>
          <p:nvPr/>
        </p:nvSpPr>
        <p:spPr>
          <a:xfrm>
            <a:off x="925773" y="1548534"/>
            <a:ext cx="10340454" cy="369332"/>
          </a:xfrm>
          <a:prstGeom prst="rect">
            <a:avLst/>
          </a:prstGeom>
        </p:spPr>
        <p:txBody>
          <a:bodyPr wrap="square">
            <a:spAutoFit/>
          </a:bodyPr>
          <a:lstStyle/>
          <a:p>
            <a:pPr algn="just">
              <a:defRPr/>
            </a:pPr>
            <a:r>
              <a:rPr lang="zh-CN" altLang="en-US" b="1" kern="0" dirty="0">
                <a:solidFill>
                  <a:schemeClr val="tx2">
                    <a:lumMod val="60000"/>
                    <a:lumOff val="40000"/>
                  </a:schemeClr>
                </a:solidFill>
              </a:rPr>
              <a:t> </a:t>
            </a:r>
            <a:r>
              <a:rPr lang="zh-CN" altLang="en-US" b="1" kern="0" dirty="0" smtClean="0">
                <a:solidFill>
                  <a:schemeClr val="tx2">
                    <a:lumMod val="60000"/>
                    <a:lumOff val="40000"/>
                  </a:schemeClr>
                </a:solidFill>
              </a:rPr>
              <a:t>           </a:t>
            </a:r>
            <a:endParaRPr lang="en-US" altLang="zh-CN" sz="2400" dirty="0">
              <a:latin typeface="黑体" panose="02010609060101010101" charset="-122"/>
              <a:ea typeface="黑体" panose="02010609060101010101" charset="-122"/>
              <a:cs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0" y="0"/>
            <a:ext cx="2277110" cy="615315"/>
          </a:xfrm>
          <a:prstGeom prst="rect">
            <a:avLst/>
          </a:prstGeom>
        </p:spPr>
      </p:pic>
      <p:sp>
        <p:nvSpPr>
          <p:cNvPr id="4" name="文本框 3"/>
          <p:cNvSpPr txBox="1"/>
          <p:nvPr/>
        </p:nvSpPr>
        <p:spPr>
          <a:xfrm>
            <a:off x="3764592" y="1355228"/>
            <a:ext cx="3383280" cy="607695"/>
          </a:xfrm>
          <a:prstGeom prst="rect">
            <a:avLst/>
          </a:prstGeom>
          <a:noFill/>
        </p:spPr>
        <p:txBody>
          <a:bodyPr wrap="none" rtlCol="0" anchor="t">
            <a:spAutoFit/>
          </a:bodyPr>
          <a:p>
            <a:pPr algn="l">
              <a:lnSpc>
                <a:spcPct val="120000"/>
              </a:lnSpc>
            </a:pPr>
            <a:r>
              <a:rPr lang="zh-CN" altLang="en-US" sz="2800" dirty="0" smtClean="0">
                <a:solidFill>
                  <a:schemeClr val="accent2"/>
                </a:solidFill>
                <a:latin typeface="黑体" panose="02010609060101010101" charset="-122"/>
                <a:ea typeface="黑体" panose="02010609060101010101" charset="-122"/>
                <a:sym typeface="+mn-ea"/>
              </a:rPr>
              <a:t>四、</a:t>
            </a:r>
            <a:r>
              <a:rPr lang="zh-CN" altLang="en-US" sz="2800" dirty="0">
                <a:solidFill>
                  <a:schemeClr val="accent2"/>
                </a:solidFill>
                <a:latin typeface="黑体" panose="02010609060101010101" charset="-122"/>
                <a:ea typeface="黑体" panose="02010609060101010101" charset="-122"/>
                <a:sym typeface="+mn-ea"/>
              </a:rPr>
              <a:t>下一步工作思路</a:t>
            </a:r>
            <a:endParaRPr lang="zh-CN" altLang="en-US" sz="2800" dirty="0">
              <a:solidFill>
                <a:schemeClr val="accent2"/>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文本框 1"/>
          <p:cNvSpPr txBox="1"/>
          <p:nvPr/>
        </p:nvSpPr>
        <p:spPr>
          <a:xfrm>
            <a:off x="3852789" y="2429461"/>
            <a:ext cx="3535680" cy="1309370"/>
          </a:xfrm>
          <a:prstGeom prst="rect">
            <a:avLst/>
          </a:prstGeom>
          <a:noFill/>
        </p:spPr>
        <p:txBody>
          <a:bodyPr wrap="none" rtlCol="0" anchor="ctr">
            <a:spAutoFit/>
          </a:bodyPr>
          <a:lstStyle/>
          <a:p>
            <a:pPr>
              <a:lnSpc>
                <a:spcPct val="120000"/>
              </a:lnSpc>
            </a:pPr>
            <a:r>
              <a:rPr lang="zh-CN" altLang="en-US" sz="6600" dirty="0" smtClean="0">
                <a:solidFill>
                  <a:schemeClr val="tx1">
                    <a:lumMod val="75000"/>
                    <a:lumOff val="25000"/>
                  </a:schemeClr>
                </a:solidFill>
                <a:latin typeface="宋体" panose="02010600030101010101" pitchFamily="2" charset="-122"/>
              </a:rPr>
              <a:t>感谢聆听</a:t>
            </a:r>
            <a:endParaRPr lang="zh-CN" altLang="en-US" sz="6600" dirty="0" smtClean="0">
              <a:solidFill>
                <a:schemeClr val="tx1">
                  <a:lumMod val="75000"/>
                  <a:lumOff val="25000"/>
                </a:schemeClr>
              </a:solidFill>
              <a:latin typeface="宋体" panose="02010600030101010101" pitchFamily="2" charset="-122"/>
            </a:endParaRPr>
          </a:p>
        </p:txBody>
      </p:sp>
      <p:pic>
        <p:nvPicPr>
          <p:cNvPr id="10" name="图片 9" descr="logo"/>
          <p:cNvPicPr>
            <a:picLocks noChangeAspect="1"/>
          </p:cNvPicPr>
          <p:nvPr/>
        </p:nvPicPr>
        <p:blipFill>
          <a:blip r:embed="rId1"/>
          <a:srcRect l="21291" t="10195"/>
          <a:stretch>
            <a:fillRect/>
          </a:stretch>
        </p:blipFill>
        <p:spPr>
          <a:xfrm>
            <a:off x="0" y="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文本框 3"/>
          <p:cNvSpPr txBox="1"/>
          <p:nvPr/>
        </p:nvSpPr>
        <p:spPr>
          <a:xfrm>
            <a:off x="2977778" y="2850653"/>
            <a:ext cx="5262979" cy="668837"/>
          </a:xfrm>
          <a:prstGeom prst="rect">
            <a:avLst/>
          </a:prstGeom>
          <a:noFill/>
        </p:spPr>
        <p:txBody>
          <a:bodyPr wrap="none" rtlCol="0" anchor="t">
            <a:spAutoFit/>
          </a:bodyPr>
          <a:lstStyle/>
          <a:p>
            <a:pPr algn="l">
              <a:lnSpc>
                <a:spcPct val="120000"/>
              </a:lnSpc>
            </a:pPr>
            <a:r>
              <a:rPr lang="zh-CN" altLang="en-US" sz="3600" dirty="0" smtClean="0">
                <a:latin typeface="黑体" panose="02010609060101010101" charset="-122"/>
                <a:ea typeface="黑体" panose="02010609060101010101" charset="-122"/>
                <a:sym typeface="+mn-ea"/>
              </a:rPr>
              <a:t>一、西安浐灞生态区概况</a:t>
            </a:r>
            <a:endParaRPr lang="zh-CN" altLang="en-US" sz="3600" dirty="0">
              <a:latin typeface="黑体" panose="02010609060101010101" charset="-122"/>
              <a:ea typeface="黑体" panose="02010609060101010101" charset="-122"/>
              <a:sym typeface="+mn-ea"/>
            </a:endParaRPr>
          </a:p>
        </p:txBody>
      </p:sp>
      <p:sp>
        <p:nvSpPr>
          <p:cNvPr id="3" name="矩形 2"/>
          <p:cNvSpPr/>
          <p:nvPr/>
        </p:nvSpPr>
        <p:spPr>
          <a:xfrm>
            <a:off x="592716" y="2267346"/>
            <a:ext cx="4601215" cy="461665"/>
          </a:xfrm>
          <a:prstGeom prst="rect">
            <a:avLst/>
          </a:prstGeom>
        </p:spPr>
        <p:txBody>
          <a:bodyPr wrap="square">
            <a:spAutoFit/>
          </a:bodyPr>
          <a:lstStyle/>
          <a:p>
            <a:pPr algn="just">
              <a:defRPr/>
            </a:pPr>
            <a:r>
              <a:rPr lang="zh-CN" altLang="en-US" sz="2400" dirty="0" smtClean="0">
                <a:solidFill>
                  <a:srgbClr val="FF0000"/>
                </a:solidFill>
                <a:latin typeface="黑体" panose="02010609060101010101" charset="-122"/>
                <a:ea typeface="黑体" panose="02010609060101010101" charset="-122"/>
                <a:cs typeface="黑体" panose="02010609060101010101" charset="-122"/>
              </a:rPr>
              <a:t>   </a:t>
            </a:r>
            <a:endParaRPr lang="zh-CN" altLang="en-US" sz="2400" dirty="0">
              <a:latin typeface="黑体" panose="02010609060101010101" charset="-122"/>
              <a:ea typeface="黑体" panose="02010609060101010101" charset="-122"/>
              <a:cs typeface="黑体" panose="02010609060101010101" charset="-122"/>
            </a:endParaRPr>
          </a:p>
        </p:txBody>
      </p:sp>
      <p:pic>
        <p:nvPicPr>
          <p:cNvPr id="10" name="图片 9" descr="logo"/>
          <p:cNvPicPr>
            <a:picLocks noChangeAspect="1"/>
          </p:cNvPicPr>
          <p:nvPr/>
        </p:nvPicPr>
        <p:blipFill>
          <a:blip r:embed="rId1"/>
          <a:srcRect l="21291" t="10195"/>
          <a:stretch>
            <a:fillRect/>
          </a:stretch>
        </p:blipFill>
        <p:spPr>
          <a:xfrm>
            <a:off x="207010" y="49784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2666626" y="3365657"/>
            <a:ext cx="4601215" cy="460375"/>
          </a:xfrm>
          <a:prstGeom prst="rect">
            <a:avLst/>
          </a:prstGeom>
        </p:spPr>
        <p:txBody>
          <a:bodyPr wrap="square">
            <a:spAutoFit/>
          </a:bodyPr>
          <a:lstStyle/>
          <a:p>
            <a:pPr algn="just">
              <a:defRPr/>
            </a:pPr>
            <a:r>
              <a:rPr lang="zh-CN" altLang="en-US" sz="2400" dirty="0" smtClean="0">
                <a:solidFill>
                  <a:srgbClr val="FF0000"/>
                </a:solidFill>
                <a:latin typeface="黑体" panose="02010609060101010101" charset="-122"/>
                <a:ea typeface="黑体" panose="02010609060101010101" charset="-122"/>
                <a:cs typeface="黑体" panose="02010609060101010101" charset="-122"/>
              </a:rPr>
              <a:t>   </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sp>
        <p:nvSpPr>
          <p:cNvPr id="2" name="文本框 1"/>
          <p:cNvSpPr txBox="1"/>
          <p:nvPr/>
        </p:nvSpPr>
        <p:spPr>
          <a:xfrm>
            <a:off x="767080" y="2172970"/>
            <a:ext cx="5569585" cy="3907790"/>
          </a:xfrm>
          <a:prstGeom prst="rect">
            <a:avLst/>
          </a:prstGeom>
          <a:noFill/>
        </p:spPr>
        <p:txBody>
          <a:bodyPr wrap="square" rtlCol="0" anchor="t">
            <a:spAutoFit/>
          </a:bodyPr>
          <a:p>
            <a:pPr algn="just"/>
            <a:r>
              <a:rPr lang="en-US" altLang="zh-CN" sz="2400" dirty="0">
                <a:latin typeface="宋体" panose="02010600030101010101" pitchFamily="2" charset="-122"/>
                <a:ea typeface="宋体" panose="02010600030101010101" pitchFamily="2" charset="-122"/>
                <a:cs typeface="黑体" panose="02010609060101010101" charset="-122"/>
              </a:rPr>
              <a:t>    </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西安浐灞生态区成立于2004年，位于西安市东北部，</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sym typeface="+mn-ea"/>
              </a:rPr>
              <a:t>规划总面积129平方公里，集中治理区89平方公里，辖区常住人口55万人。</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是全国首个以生态命名的开发区、国家级绿色生态示范城区、生态文明先行示范区，是全国绿化模范单位及年度生态文明建设典范开发区。</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dirty="0">
                <a:latin typeface="宋体" panose="02010600030101010101" pitchFamily="2" charset="-122"/>
                <a:ea typeface="宋体" panose="02010600030101010101" pitchFamily="2" charset="-122"/>
                <a:cs typeface="黑体" panose="02010609060101010101" charset="-122"/>
              </a:rPr>
              <a:t> </a:t>
            </a:r>
            <a:r>
              <a:rPr lang="en-US" altLang="zh-CN" sz="2400" dirty="0">
                <a:latin typeface="宋体" panose="02010600030101010101" pitchFamily="2" charset="-122"/>
                <a:ea typeface="宋体" panose="02010600030101010101" pitchFamily="2" charset="-122"/>
                <a:cs typeface="黑体" panose="02010609060101010101" charset="-122"/>
              </a:rPr>
              <a:t>  </a:t>
            </a:r>
            <a:endParaRPr lang="zh-CN" altLang="en-US" sz="2400" dirty="0">
              <a:latin typeface="宋体" panose="02010600030101010101" pitchFamily="2" charset="-122"/>
              <a:ea typeface="宋体" panose="02010600030101010101" pitchFamily="2" charset="-122"/>
              <a:cs typeface="黑体" panose="02010609060101010101" charset="-122"/>
            </a:endParaRPr>
          </a:p>
        </p:txBody>
      </p:sp>
      <p:pic>
        <p:nvPicPr>
          <p:cNvPr id="6" name="图片 5" descr="135792716"/>
          <p:cNvPicPr>
            <a:picLocks noChangeAspect="1"/>
          </p:cNvPicPr>
          <p:nvPr/>
        </p:nvPicPr>
        <p:blipFill>
          <a:blip r:embed="rId2"/>
          <a:stretch>
            <a:fillRect/>
          </a:stretch>
        </p:blipFill>
        <p:spPr>
          <a:xfrm>
            <a:off x="6600825" y="1857375"/>
            <a:ext cx="4794250" cy="4358640"/>
          </a:xfrm>
          <a:prstGeom prst="rect">
            <a:avLst/>
          </a:prstGeom>
        </p:spPr>
      </p:pic>
      <p:pic>
        <p:nvPicPr>
          <p:cNvPr id="10" name="图片 9" descr="logo"/>
          <p:cNvPicPr>
            <a:picLocks noChangeAspect="1"/>
          </p:cNvPicPr>
          <p:nvPr/>
        </p:nvPicPr>
        <p:blipFill>
          <a:blip r:embed="rId3"/>
          <a:srcRect l="21291" t="10195"/>
          <a:stretch>
            <a:fillRect/>
          </a:stretch>
        </p:blipFill>
        <p:spPr>
          <a:xfrm>
            <a:off x="389255" y="425450"/>
            <a:ext cx="2277110" cy="615315"/>
          </a:xfrm>
          <a:prstGeom prst="rect">
            <a:avLst/>
          </a:prstGeom>
        </p:spPr>
      </p:pic>
      <p:sp>
        <p:nvSpPr>
          <p:cNvPr id="4" name="文本框 3"/>
          <p:cNvSpPr txBox="1"/>
          <p:nvPr/>
        </p:nvSpPr>
        <p:spPr>
          <a:xfrm>
            <a:off x="3895725" y="1010285"/>
            <a:ext cx="4754880" cy="706755"/>
          </a:xfrm>
          <a:prstGeom prst="rect">
            <a:avLst/>
          </a:prstGeom>
          <a:noFill/>
        </p:spPr>
        <p:txBody>
          <a:bodyPr wrap="none" rtlCol="0" anchor="t">
            <a:spAutoFit/>
          </a:bodyPr>
          <a:p>
            <a:r>
              <a:rPr lang="zh-CN" altLang="en-US" sz="40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西安浐灞生态区概况</a:t>
            </a:r>
            <a:endParaRPr lang="zh-CN" altLang="en-US" sz="40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1115321" y="1980722"/>
            <a:ext cx="4601215" cy="3907790"/>
          </a:xfrm>
          <a:prstGeom prst="rect">
            <a:avLst/>
          </a:prstGeom>
        </p:spPr>
        <p:txBody>
          <a:bodyPr wrap="square">
            <a:spAutoFit/>
          </a:bodyPr>
          <a:lstStyle/>
          <a:p>
            <a:pPr algn="just">
              <a:defRPr/>
            </a:pPr>
            <a:r>
              <a:rPr lang="zh-CN" altLang="en-US" sz="2400" dirty="0" smtClean="0">
                <a:solidFill>
                  <a:srgbClr val="FF0000"/>
                </a:solidFill>
                <a:latin typeface="黑体" panose="02010609060101010101" charset="-122"/>
                <a:ea typeface="黑体" panose="02010609060101010101" charset="-122"/>
                <a:cs typeface="黑体" panose="02010609060101010101" charset="-122"/>
              </a:rPr>
              <a:t> </a:t>
            </a:r>
            <a:r>
              <a:rPr lang="zh-CN" altLang="en-US" sz="3200" dirty="0" smtClean="0">
                <a:solidFill>
                  <a:srgbClr val="FF0000"/>
                </a:solidFill>
                <a:latin typeface="黑体" panose="02010609060101010101" charset="-122"/>
                <a:ea typeface="黑体" panose="02010609060101010101" charset="-122"/>
                <a:cs typeface="黑体" panose="02010609060101010101" charset="-122"/>
              </a:rPr>
              <a:t>  </a:t>
            </a:r>
            <a:r>
              <a:rPr lang="zh-CN" altLang="en-US" sz="3200" dirty="0" smtClean="0">
                <a:latin typeface="宋体" panose="02010600030101010101" pitchFamily="2" charset="-122"/>
                <a:ea typeface="宋体" panose="02010600030101010101" pitchFamily="2" charset="-122"/>
                <a:cs typeface="黑体" panose="02010609060101010101" charset="-122"/>
              </a:rPr>
              <a:t>“</a:t>
            </a:r>
            <a:r>
              <a:rPr lang="zh-CN" altLang="en-US" sz="3200" dirty="0">
                <a:latin typeface="宋体" panose="02010600030101010101" pitchFamily="2" charset="-122"/>
                <a:ea typeface="宋体" panose="02010600030101010101" pitchFamily="2" charset="-122"/>
                <a:cs typeface="黑体" panose="02010609060101010101" charset="-122"/>
              </a:rPr>
              <a:t>南有玄灞素浐，汤井温谷。北有清渭浊泾，兰池周曲。”时光悠悠流转，数千年前西晋潘岳</a:t>
            </a:r>
            <a:r>
              <a:rPr lang="en-US" altLang="zh-CN" sz="3200" dirty="0">
                <a:latin typeface="宋体" panose="02010600030101010101" pitchFamily="2" charset="-122"/>
                <a:ea typeface="宋体" panose="02010600030101010101" pitchFamily="2" charset="-122"/>
                <a:cs typeface="黑体" panose="02010609060101010101" charset="-122"/>
              </a:rPr>
              <a:t>《</a:t>
            </a:r>
            <a:r>
              <a:rPr lang="zh-CN" altLang="en-US" sz="3200" dirty="0">
                <a:latin typeface="宋体" panose="02010600030101010101" pitchFamily="2" charset="-122"/>
                <a:ea typeface="宋体" panose="02010600030101010101" pitchFamily="2" charset="-122"/>
                <a:cs typeface="黑体" panose="02010609060101010101" charset="-122"/>
              </a:rPr>
              <a:t>西征赋</a:t>
            </a:r>
            <a:r>
              <a:rPr lang="en-US" altLang="zh-CN" sz="3200" dirty="0">
                <a:latin typeface="宋体" panose="02010600030101010101" pitchFamily="2" charset="-122"/>
                <a:ea typeface="宋体" panose="02010600030101010101" pitchFamily="2" charset="-122"/>
                <a:cs typeface="黑体" panose="02010609060101010101" charset="-122"/>
              </a:rPr>
              <a:t>》</a:t>
            </a:r>
            <a:r>
              <a:rPr lang="zh-CN" altLang="en-US" sz="3200" dirty="0">
                <a:latin typeface="宋体" panose="02010600030101010101" pitchFamily="2" charset="-122"/>
                <a:ea typeface="宋体" panose="02010600030101010101" pitchFamily="2" charset="-122"/>
                <a:cs typeface="黑体" panose="02010609060101010101" charset="-122"/>
              </a:rPr>
              <a:t>中所述的“玄灞素浐”让人萦绕于怀。</a:t>
            </a:r>
            <a:endParaRPr lang="en-US" altLang="zh-CN" sz="2400" dirty="0">
              <a:latin typeface="宋体" panose="02010600030101010101" pitchFamily="2" charset="-122"/>
              <a:ea typeface="宋体" panose="02010600030101010101" pitchFamily="2" charset="-122"/>
              <a:cs typeface="黑体" panose="02010609060101010101" charset="-122"/>
            </a:endParaRPr>
          </a:p>
          <a:p>
            <a:pPr algn="just">
              <a:defRPr/>
            </a:pPr>
            <a:endParaRPr lang="zh-CN" altLang="en-US" sz="2400" dirty="0">
              <a:latin typeface="宋体" panose="02010600030101010101" pitchFamily="2" charset="-122"/>
              <a:ea typeface="宋体" panose="02010600030101010101" pitchFamily="2" charset="-122"/>
              <a:cs typeface="黑体" panose="02010609060101010101" charset="-122"/>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940" y="1876425"/>
            <a:ext cx="4655185" cy="3658870"/>
          </a:xfrm>
          <a:prstGeom prst="rect">
            <a:avLst/>
          </a:prstGeom>
        </p:spPr>
      </p:pic>
      <p:pic>
        <p:nvPicPr>
          <p:cNvPr id="10" name="图片 9" descr="logo"/>
          <p:cNvPicPr>
            <a:picLocks noChangeAspect="1"/>
          </p:cNvPicPr>
          <p:nvPr/>
        </p:nvPicPr>
        <p:blipFill>
          <a:blip r:embed="rId3"/>
          <a:srcRect l="21291" t="10195"/>
          <a:stretch>
            <a:fillRect/>
          </a:stretch>
        </p:blipFill>
        <p:spPr>
          <a:xfrm>
            <a:off x="449580" y="394970"/>
            <a:ext cx="2277110" cy="615315"/>
          </a:xfrm>
          <a:prstGeom prst="rect">
            <a:avLst/>
          </a:prstGeom>
        </p:spPr>
      </p:pic>
      <p:sp>
        <p:nvSpPr>
          <p:cNvPr id="4" name="文本框 3"/>
          <p:cNvSpPr txBox="1"/>
          <p:nvPr/>
        </p:nvSpPr>
        <p:spPr>
          <a:xfrm>
            <a:off x="3895725" y="1010285"/>
            <a:ext cx="4754880" cy="706755"/>
          </a:xfrm>
          <a:prstGeom prst="rect">
            <a:avLst/>
          </a:prstGeom>
          <a:noFill/>
        </p:spPr>
        <p:txBody>
          <a:bodyPr wrap="none" rtlCol="0" anchor="t">
            <a:spAutoFit/>
          </a:bodyPr>
          <a:p>
            <a:r>
              <a:rPr lang="zh-CN" altLang="en-US" sz="40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西安浐灞生态区概况</a:t>
            </a:r>
            <a:endParaRPr lang="zh-CN" altLang="en-US" sz="40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pic>
        <p:nvPicPr>
          <p:cNvPr id="10" name="图片 9" descr="logo"/>
          <p:cNvPicPr>
            <a:picLocks noChangeAspect="1"/>
          </p:cNvPicPr>
          <p:nvPr/>
        </p:nvPicPr>
        <p:blipFill>
          <a:blip r:embed="rId2"/>
          <a:srcRect l="21291" t="10195"/>
          <a:stretch>
            <a:fillRect/>
          </a:stretch>
        </p:blipFill>
        <p:spPr>
          <a:xfrm>
            <a:off x="449580" y="394970"/>
            <a:ext cx="2277110" cy="615315"/>
          </a:xfrm>
          <a:prstGeom prst="rect">
            <a:avLst/>
          </a:prstGeom>
        </p:spPr>
      </p:pic>
      <p:sp>
        <p:nvSpPr>
          <p:cNvPr id="4" name="文本框 3"/>
          <p:cNvSpPr txBox="1"/>
          <p:nvPr/>
        </p:nvSpPr>
        <p:spPr>
          <a:xfrm>
            <a:off x="3115945" y="1381125"/>
            <a:ext cx="4754880" cy="706755"/>
          </a:xfrm>
          <a:prstGeom prst="rect">
            <a:avLst/>
          </a:prstGeom>
          <a:noFill/>
        </p:spPr>
        <p:txBody>
          <a:bodyPr wrap="none" rtlCol="0" anchor="t">
            <a:spAutoFit/>
          </a:bodyPr>
          <a:p>
            <a:r>
              <a:rPr lang="zh-CN" altLang="en-US" sz="40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西安浐灞生态区概况</a:t>
            </a:r>
            <a:endParaRPr lang="zh-CN" altLang="en-US" sz="4000"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endParaRPr>
          </a:p>
        </p:txBody>
      </p:sp>
      <p:pic>
        <p:nvPicPr>
          <p:cNvPr id="5" name="QQ视频20221025143406">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114550" y="2430780"/>
            <a:ext cx="6096000" cy="3505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文本框 3"/>
          <p:cNvSpPr txBox="1"/>
          <p:nvPr/>
        </p:nvSpPr>
        <p:spPr>
          <a:xfrm>
            <a:off x="2580562" y="2021441"/>
            <a:ext cx="7040880" cy="755650"/>
          </a:xfrm>
          <a:prstGeom prst="rect">
            <a:avLst/>
          </a:prstGeom>
          <a:noFill/>
        </p:spPr>
        <p:txBody>
          <a:bodyPr wrap="none" rtlCol="0" anchor="t">
            <a:spAutoFit/>
          </a:bodyPr>
          <a:lstStyle/>
          <a:p>
            <a:pPr algn="l">
              <a:lnSpc>
                <a:spcPct val="120000"/>
              </a:lnSpc>
            </a:pPr>
            <a:r>
              <a:rPr lang="zh-CN" altLang="en-US" sz="3600" dirty="0">
                <a:latin typeface="黑体" panose="02010609060101010101" charset="-122"/>
                <a:ea typeface="黑体" panose="02010609060101010101" charset="-122"/>
                <a:sym typeface="+mn-ea"/>
              </a:rPr>
              <a:t>二</a:t>
            </a:r>
            <a:r>
              <a:rPr lang="zh-CN" altLang="en-US" sz="3600" dirty="0" smtClean="0">
                <a:latin typeface="黑体" panose="02010609060101010101" charset="-122"/>
                <a:ea typeface="黑体" panose="02010609060101010101" charset="-122"/>
                <a:sym typeface="+mn-ea"/>
              </a:rPr>
              <a:t>、建设</a:t>
            </a:r>
            <a:r>
              <a:rPr lang="zh-CN" altLang="en-US" sz="3600" dirty="0" smtClean="0">
                <a:latin typeface="黑体" panose="02010609060101010101" charset="-122"/>
                <a:ea typeface="黑体" panose="02010609060101010101" charset="-122"/>
                <a:sym typeface="+mn-ea"/>
              </a:rPr>
              <a:t>绿色低碳</a:t>
            </a:r>
            <a:r>
              <a:rPr lang="zh-CN" altLang="en-US" sz="3600" dirty="0" smtClean="0">
                <a:latin typeface="黑体" panose="02010609060101010101" charset="-122"/>
                <a:ea typeface="黑体" panose="02010609060101010101" charset="-122"/>
                <a:sym typeface="+mn-ea"/>
              </a:rPr>
              <a:t>西安浐灞的探索</a:t>
            </a:r>
            <a:endParaRPr lang="zh-CN" altLang="en-US" sz="3600" dirty="0">
              <a:latin typeface="黑体" panose="02010609060101010101" charset="-122"/>
              <a:ea typeface="黑体" panose="02010609060101010101" charset="-122"/>
              <a:sym typeface="+mn-ea"/>
            </a:endParaRPr>
          </a:p>
        </p:txBody>
      </p:sp>
      <p:pic>
        <p:nvPicPr>
          <p:cNvPr id="10" name="图片 9" descr="logo"/>
          <p:cNvPicPr>
            <a:picLocks noChangeAspect="1"/>
          </p:cNvPicPr>
          <p:nvPr/>
        </p:nvPicPr>
        <p:blipFill>
          <a:blip r:embed="rId1"/>
          <a:srcRect l="21291" t="10195"/>
          <a:stretch>
            <a:fillRect/>
          </a:stretch>
        </p:blipFill>
        <p:spPr>
          <a:xfrm>
            <a:off x="303530" y="26670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 Box 20"/>
          <p:cNvSpPr txBox="1"/>
          <p:nvPr/>
        </p:nvSpPr>
        <p:spPr>
          <a:xfrm>
            <a:off x="88265" y="1048385"/>
            <a:ext cx="12015470" cy="583565"/>
          </a:xfrm>
          <a:prstGeom prst="rect">
            <a:avLst/>
          </a:prstGeom>
          <a:noFill/>
          <a:ln w="9525">
            <a:noFill/>
          </a:ln>
        </p:spPr>
        <p:txBody>
          <a:bodyPr wrap="square" anchor="t">
            <a:spAutoFit/>
          </a:bodyPr>
          <a:lstStyle/>
          <a:p>
            <a:pPr algn="ctr" fontAlgn="base">
              <a:spcBef>
                <a:spcPct val="0"/>
              </a:spcBef>
              <a:spcAft>
                <a:spcPct val="0"/>
              </a:spcAft>
            </a:pPr>
            <a:r>
              <a:rPr lang="en-US" altLang="zh-CN" sz="3200" dirty="0" smtClean="0">
                <a:solidFill>
                  <a:schemeClr val="accent2">
                    <a:lumMod val="75000"/>
                  </a:schemeClr>
                </a:solidFill>
                <a:latin typeface="黑体" panose="02010609060101010101" charset="-122"/>
                <a:ea typeface="黑体" panose="02010609060101010101" charset="-122"/>
              </a:rPr>
              <a:t>1</a:t>
            </a:r>
            <a:r>
              <a:rPr lang="zh-CN" altLang="en-US" sz="3200" dirty="0" smtClean="0">
                <a:solidFill>
                  <a:schemeClr val="accent2">
                    <a:lumMod val="75000"/>
                  </a:schemeClr>
                </a:solidFill>
                <a:latin typeface="黑体" panose="02010609060101010101" charset="-122"/>
                <a:ea typeface="黑体" panose="02010609060101010101" charset="-122"/>
              </a:rPr>
              <a:t>、首个国家生态文明建设示范区</a:t>
            </a:r>
            <a:endParaRPr lang="zh-CN" altLang="en-US" sz="3200" b="1" dirty="0" smtClean="0">
              <a:solidFill>
                <a:schemeClr val="accent2">
                  <a:lumMod val="75000"/>
                </a:schemeClr>
              </a:solidFill>
              <a:latin typeface="黑体" panose="02010609060101010101" charset="-122"/>
              <a:ea typeface="黑体" panose="02010609060101010101" charset="-122"/>
            </a:endParaRPr>
          </a:p>
        </p:txBody>
      </p:sp>
      <p:sp>
        <p:nvSpPr>
          <p:cNvPr id="3" name="矩形 2"/>
          <p:cNvSpPr/>
          <p:nvPr/>
        </p:nvSpPr>
        <p:spPr>
          <a:xfrm>
            <a:off x="773430" y="1906270"/>
            <a:ext cx="5744845" cy="3969385"/>
          </a:xfrm>
          <a:prstGeom prst="rect">
            <a:avLst/>
          </a:prstGeom>
        </p:spPr>
        <p:txBody>
          <a:bodyPr wrap="square">
            <a:spAutoFit/>
          </a:bodyPr>
          <a:lstStyle/>
          <a:p>
            <a:pPr lvl="0" algn="just">
              <a:defRPr/>
            </a:pPr>
            <a:r>
              <a:rPr lang="zh-CN" altLang="en-US" sz="2400" dirty="0">
                <a:latin typeface="宋体" panose="02010600030101010101" pitchFamily="2" charset="-122"/>
                <a:ea typeface="宋体" panose="02010600030101010101" pitchFamily="2" charset="-122"/>
                <a:cs typeface="黑体" panose="02010609060101010101" charset="-122"/>
              </a:rPr>
              <a:t>   </a:t>
            </a:r>
            <a:r>
              <a:rPr lang="zh-CN" altLang="en-US" sz="2800" dirty="0">
                <a:latin typeface="宋体" panose="02010600030101010101" pitchFamily="2" charset="-122"/>
                <a:ea typeface="宋体" panose="02010600030101010101" pitchFamily="2" charset="-122"/>
                <a:cs typeface="黑体" panose="02010609060101010101" charset="-122"/>
              </a:rPr>
              <a:t> </a:t>
            </a:r>
            <a:r>
              <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自</a:t>
            </a:r>
            <a:r>
              <a:rPr lang="en-US" altLang="zh-CN"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2004</a:t>
            </a:r>
            <a:r>
              <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年立区以来，西安浐灞管委会坚持以 “创新、协调、绿色、开放、共享”的发展理念为指导，以生态文明建设引领区域绿色低碳体系建设，带动区域经济社会高速发展。西安浐灞生态区于</a:t>
            </a:r>
            <a:r>
              <a:rPr lang="en-US" altLang="zh-CN"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2011</a:t>
            </a:r>
            <a:r>
              <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年被评为西北地区第一个国家级生态区，</a:t>
            </a:r>
            <a:r>
              <a:rPr lang="en-US" altLang="zh-CN"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2015</a:t>
            </a:r>
            <a:r>
              <a:rPr lang="zh-CN" altLang="en-US" sz="28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年被国家九部委评为国家生态文明建设先行示范区</a:t>
            </a:r>
            <a:r>
              <a:rPr lang="zh-CN" altLang="en-US" sz="2800" dirty="0" smtClean="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a:t>
            </a:r>
            <a:endParaRPr lang="zh-CN" altLang="en-US" sz="2800" dirty="0" smtClean="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5643" y="2151721"/>
            <a:ext cx="4141163" cy="3045655"/>
          </a:xfrm>
          <a:prstGeom prst="rect">
            <a:avLst/>
          </a:prstGeom>
        </p:spPr>
      </p:pic>
      <p:pic>
        <p:nvPicPr>
          <p:cNvPr id="10" name="图片 9" descr="logo"/>
          <p:cNvPicPr>
            <a:picLocks noChangeAspect="1"/>
          </p:cNvPicPr>
          <p:nvPr/>
        </p:nvPicPr>
        <p:blipFill>
          <a:blip r:embed="rId3"/>
          <a:srcRect l="21291" t="10195"/>
          <a:stretch>
            <a:fillRect/>
          </a:stretch>
        </p:blipFill>
        <p:spPr>
          <a:xfrm>
            <a:off x="327660" y="34798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1">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矩形 2"/>
          <p:cNvSpPr/>
          <p:nvPr/>
        </p:nvSpPr>
        <p:spPr>
          <a:xfrm>
            <a:off x="1873885" y="2311400"/>
            <a:ext cx="8025765" cy="3538220"/>
          </a:xfrm>
          <a:prstGeom prst="rect">
            <a:avLst/>
          </a:prstGeom>
        </p:spPr>
        <p:txBody>
          <a:bodyPr wrap="square">
            <a:spAutoFit/>
          </a:bodyPr>
          <a:lstStyle/>
          <a:p>
            <a:pPr algn="just">
              <a:defRPr/>
            </a:pPr>
            <a:r>
              <a:rPr lang="en-US" altLang="zh-CN" sz="2400" dirty="0" smtClean="0">
                <a:latin typeface="黑体" panose="02010609060101010101" charset="-122"/>
                <a:ea typeface="黑体" panose="02010609060101010101" charset="-122"/>
                <a:cs typeface="黑体" panose="02010609060101010101" charset="-122"/>
              </a:rPr>
              <a:t>   </a:t>
            </a:r>
            <a:r>
              <a:rPr lang="en-US" altLang="zh-CN" sz="2400" dirty="0" smtClean="0">
                <a:ln/>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rPr>
              <a:t> </a:t>
            </a:r>
            <a:r>
              <a:rPr lang="en-US" altLang="zh-CN"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2020</a:t>
            </a:r>
            <a:r>
              <a:rPr lang="zh-CN" altLang="en-US"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年</a:t>
            </a:r>
            <a:r>
              <a:rPr lang="en-US" altLang="zh-CN"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9</a:t>
            </a:r>
            <a:r>
              <a:rPr lang="zh-CN" altLang="en-US"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月</a:t>
            </a:r>
            <a:r>
              <a:rPr lang="en-US" altLang="zh-CN"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22</a:t>
            </a:r>
            <a:r>
              <a:rPr lang="zh-CN" altLang="en-US"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日，习近平主席在第七十五届联合国大会一般性辩论上宣布，中国采取更加有力的政策和措施，二氧化碳排放力争于</a:t>
            </a:r>
            <a:r>
              <a:rPr lang="en-US" altLang="zh-CN"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2030</a:t>
            </a:r>
            <a:r>
              <a:rPr lang="zh-CN" altLang="en-US"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年前达到峰值，争取在</a:t>
            </a:r>
            <a:r>
              <a:rPr lang="en-US" altLang="zh-CN"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2060</a:t>
            </a:r>
            <a:r>
              <a:rPr lang="zh-CN" altLang="en-US"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rPr>
              <a:t>年前实现碳中和以来，我国生态文明建设体系开始迈入以绿色低碳为重点战略方向的新阶段，碳达峰、碳中和被纳入生态文明建设整体布局。</a:t>
            </a:r>
            <a:endParaRPr lang="zh-CN" altLang="en-US" sz="3200" dirty="0">
              <a:ln/>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黑体" panose="02010609060101010101" charset="-122"/>
            </a:endParaRPr>
          </a:p>
        </p:txBody>
      </p:sp>
      <p:sp>
        <p:nvSpPr>
          <p:cNvPr id="6" name="矩形 5"/>
          <p:cNvSpPr/>
          <p:nvPr/>
        </p:nvSpPr>
        <p:spPr>
          <a:xfrm>
            <a:off x="-111760" y="1325880"/>
            <a:ext cx="11997055" cy="583565"/>
          </a:xfrm>
          <a:prstGeom prst="rect">
            <a:avLst/>
          </a:prstGeom>
        </p:spPr>
        <p:txBody>
          <a:bodyPr wrap="square">
            <a:spAutoFit/>
          </a:bodyPr>
          <a:lstStyle/>
          <a:p>
            <a:pPr algn="ctr" fontAlgn="base">
              <a:spcBef>
                <a:spcPct val="0"/>
              </a:spcBef>
              <a:spcAft>
                <a:spcPct val="0"/>
              </a:spcAft>
              <a:buFont typeface="Arial" panose="020B0604020202020204" pitchFamily="34" charset="0"/>
              <a:buNone/>
            </a:pPr>
            <a:r>
              <a:rPr lang="zh-CN" altLang="en-US" sz="2800" dirty="0" smtClean="0">
                <a:solidFill>
                  <a:srgbClr val="000000"/>
                </a:solidFill>
                <a:latin typeface="黑体" panose="02010609060101010101" charset="-122"/>
                <a:ea typeface="黑体" panose="02010609060101010101" charset="-122"/>
              </a:rPr>
              <a:t>  </a:t>
            </a:r>
            <a:r>
              <a:rPr lang="zh-CN" altLang="en-US" sz="3200" dirty="0" smtClean="0">
                <a:solidFill>
                  <a:srgbClr val="000000"/>
                </a:solidFill>
                <a:latin typeface="黑体" panose="02010609060101010101" charset="-122"/>
                <a:ea typeface="黑体" panose="02010609060101010101" charset="-122"/>
              </a:rPr>
              <a:t> </a:t>
            </a:r>
            <a:r>
              <a:rPr lang="en-US" altLang="zh-CN" sz="3200" dirty="0">
                <a:solidFill>
                  <a:schemeClr val="accent2">
                    <a:lumMod val="75000"/>
                  </a:schemeClr>
                </a:solidFill>
                <a:latin typeface="黑体" panose="02010609060101010101" charset="-122"/>
                <a:ea typeface="黑体" panose="02010609060101010101" charset="-122"/>
              </a:rPr>
              <a:t>2</a:t>
            </a:r>
            <a:r>
              <a:rPr lang="zh-CN" altLang="en-US" sz="3200" dirty="0">
                <a:solidFill>
                  <a:schemeClr val="accent2">
                    <a:lumMod val="75000"/>
                  </a:schemeClr>
                </a:solidFill>
                <a:latin typeface="黑体" panose="02010609060101010101" charset="-122"/>
                <a:ea typeface="黑体" panose="02010609060101010101" charset="-122"/>
              </a:rPr>
              <a:t>、</a:t>
            </a:r>
            <a:r>
              <a:rPr lang="zh-CN" altLang="en-US" sz="3200" dirty="0" smtClean="0">
                <a:solidFill>
                  <a:schemeClr val="accent2">
                    <a:lumMod val="75000"/>
                  </a:schemeClr>
                </a:solidFill>
                <a:latin typeface="黑体" panose="02010609060101010101" charset="-122"/>
                <a:ea typeface="黑体" panose="02010609060101010101" charset="-122"/>
              </a:rPr>
              <a:t>绿色低碳战略步入新阶段 </a:t>
            </a:r>
            <a:endParaRPr lang="zh-CN" altLang="en-US" sz="3200" dirty="0" smtClean="0">
              <a:solidFill>
                <a:schemeClr val="accent2">
                  <a:lumMod val="75000"/>
                </a:schemeClr>
              </a:solidFill>
              <a:latin typeface="黑体" panose="02010609060101010101" charset="-122"/>
              <a:ea typeface="黑体" panose="02010609060101010101" charset="-122"/>
            </a:endParaRPr>
          </a:p>
        </p:txBody>
      </p:sp>
      <p:pic>
        <p:nvPicPr>
          <p:cNvPr id="10" name="图片 9" descr="logo"/>
          <p:cNvPicPr>
            <a:picLocks noChangeAspect="1"/>
          </p:cNvPicPr>
          <p:nvPr/>
        </p:nvPicPr>
        <p:blipFill>
          <a:blip r:embed="rId2"/>
          <a:srcRect l="21291" t="10195"/>
          <a:stretch>
            <a:fillRect/>
          </a:stretch>
        </p:blipFill>
        <p:spPr>
          <a:xfrm>
            <a:off x="315595" y="388620"/>
            <a:ext cx="2277110" cy="615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 name="KSO_WM_UNIT_MEDIACOVER_BTNRECT" val="4337*2297*925*92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UNIT_TABLE_BEAUTIFY" val="smartTable{3adc6420-cb0e-4b68-ba61-1166dce9c47e}"/>
</p:tagLst>
</file>

<file path=ppt/tags/tag3.xml><?xml version="1.0" encoding="utf-8"?>
<p:tagLst xmlns:p="http://schemas.openxmlformats.org/presentationml/2006/main">
  <p:tag name="KSO_WPP_MARK_KEY" val="32b48e4b-b58f-4b4a-bcbb-dc4c12ab1413"/>
  <p:tag name="COMMONDATA" val="eyJoZGlkIjoiNDI1MDY2NTk5NjgyZDBiMmM2MjVkNGRiMzBiZDM4M2YifQ=="/>
</p:tagLst>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92D4ADC8648346B7073A8FC39270D8" ma:contentTypeVersion="16" ma:contentTypeDescription="Create a new document." ma:contentTypeScope="" ma:versionID="43f1f147785e1892dd1ae0504cb0a1ec">
  <xsd:schema xmlns:xsd="http://www.w3.org/2001/XMLSchema" xmlns:xs="http://www.w3.org/2001/XMLSchema" xmlns:p="http://schemas.microsoft.com/office/2006/metadata/properties" xmlns:ns2="ddbe0ab4-5a56-490b-8f82-91038a55f73c" xmlns:ns3="a38c399c-8ff7-4174-a2b7-36aff2312e5b" targetNamespace="http://schemas.microsoft.com/office/2006/metadata/properties" ma:root="true" ma:fieldsID="82a60ed105feff824a8e73c209b61afd" ns2:_="" ns3:_="">
    <xsd:import namespace="ddbe0ab4-5a56-490b-8f82-91038a55f73c"/>
    <xsd:import namespace="a38c399c-8ff7-4174-a2b7-36aff2312e5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e0ab4-5a56-490b-8f82-91038a55f7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8c399c-8ff7-4174-a2b7-36aff2312e5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4b153f-b74c-40b8-bbdc-65ae84240e73}" ma:internalName="TaxCatchAll" ma:showField="CatchAllData" ma:web="a38c399c-8ff7-4174-a2b7-36aff2312e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46F7FF-9E07-4C2A-8556-F84B314DBED7}"/>
</file>

<file path=customXml/itemProps2.xml><?xml version="1.0" encoding="utf-8"?>
<ds:datastoreItem xmlns:ds="http://schemas.openxmlformats.org/officeDocument/2006/customXml" ds:itemID="{86E37756-C3D5-4E45-9FED-BEA0463310BF}"/>
</file>

<file path=docProps/app.xml><?xml version="1.0" encoding="utf-8"?>
<Properties xmlns="http://schemas.openxmlformats.org/officeDocument/2006/extended-properties" xmlns:vt="http://schemas.openxmlformats.org/officeDocument/2006/docPropsVTypes">
  <Template>Organic</Template>
  <TotalTime>0</TotalTime>
  <Words>3792</Words>
  <Application>WPS 演示</Application>
  <PresentationFormat>宽屏</PresentationFormat>
  <Paragraphs>248</Paragraphs>
  <Slides>29</Slides>
  <Notes>18</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Arial</vt:lpstr>
      <vt:lpstr>宋体</vt:lpstr>
      <vt:lpstr>Wingdings</vt:lpstr>
      <vt:lpstr>Wingdings 3</vt:lpstr>
      <vt:lpstr>Arial</vt:lpstr>
      <vt:lpstr>微软雅黑</vt:lpstr>
      <vt:lpstr>黑体</vt:lpstr>
      <vt:lpstr>华文琥珀</vt:lpstr>
      <vt:lpstr>Calibri</vt:lpstr>
      <vt:lpstr>方正小标宋简体</vt:lpstr>
      <vt:lpstr>Arial Unicode MS</vt:lpstr>
      <vt:lpstr>Times New Roman</vt:lpstr>
      <vt:lpstr>方正姚体</vt:lpstr>
      <vt:lpstr>Trebuchet MS</vt:lpstr>
      <vt:lpstr>华文新魏</vt:lpstr>
      <vt:lpstr>平面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Administrator</cp:lastModifiedBy>
  <cp:revision>40</cp:revision>
  <dcterms:created xsi:type="dcterms:W3CDTF">2022-10-24T09:23:00Z</dcterms:created>
  <dcterms:modified xsi:type="dcterms:W3CDTF">2022-10-25T07:08:54Z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B74153FC9E34441AB560F1C5BB0BD24B</vt:lpwstr>
  </property>
  <property fmtid="{D5CDD505-2E9C-101B-9397-08002B2CF9AE}" pid="3" name="KSOProductBuildVer">
    <vt:lpwstr>2052-11.1.0.10941</vt:lpwstr>
  </property>
</Properties>
</file>